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3" r:id="rId1"/>
  </p:sldMasterIdLst>
  <p:notesMasterIdLst>
    <p:notesMasterId r:id="rId56"/>
  </p:notesMasterIdLst>
  <p:handoutMasterIdLst>
    <p:handoutMasterId r:id="rId57"/>
  </p:handoutMasterIdLst>
  <p:sldIdLst>
    <p:sldId id="280" r:id="rId2"/>
    <p:sldId id="457" r:id="rId3"/>
    <p:sldId id="475" r:id="rId4"/>
    <p:sldId id="460" r:id="rId5"/>
    <p:sldId id="519" r:id="rId6"/>
    <p:sldId id="518" r:id="rId7"/>
    <p:sldId id="459" r:id="rId8"/>
    <p:sldId id="484" r:id="rId9"/>
    <p:sldId id="461" r:id="rId10"/>
    <p:sldId id="523" r:id="rId11"/>
    <p:sldId id="521" r:id="rId12"/>
    <p:sldId id="517" r:id="rId13"/>
    <p:sldId id="463" r:id="rId14"/>
    <p:sldId id="511" r:id="rId15"/>
    <p:sldId id="464" r:id="rId16"/>
    <p:sldId id="467" r:id="rId17"/>
    <p:sldId id="516" r:id="rId18"/>
    <p:sldId id="479" r:id="rId19"/>
    <p:sldId id="494" r:id="rId20"/>
    <p:sldId id="458" r:id="rId21"/>
    <p:sldId id="465" r:id="rId22"/>
    <p:sldId id="470" r:id="rId23"/>
    <p:sldId id="471" r:id="rId24"/>
    <p:sldId id="488" r:id="rId25"/>
    <p:sldId id="462" r:id="rId26"/>
    <p:sldId id="466" r:id="rId27"/>
    <p:sldId id="472" r:id="rId28"/>
    <p:sldId id="474" r:id="rId29"/>
    <p:sldId id="512" r:id="rId30"/>
    <p:sldId id="526" r:id="rId31"/>
    <p:sldId id="473" r:id="rId32"/>
    <p:sldId id="527" r:id="rId33"/>
    <p:sldId id="524" r:id="rId34"/>
    <p:sldId id="525" r:id="rId35"/>
    <p:sldId id="478" r:id="rId36"/>
    <p:sldId id="485" r:id="rId37"/>
    <p:sldId id="492" r:id="rId38"/>
    <p:sldId id="483" r:id="rId39"/>
    <p:sldId id="520" r:id="rId40"/>
    <p:sldId id="495" r:id="rId41"/>
    <p:sldId id="486" r:id="rId42"/>
    <p:sldId id="507" r:id="rId43"/>
    <p:sldId id="468" r:id="rId44"/>
    <p:sldId id="493" r:id="rId45"/>
    <p:sldId id="487" r:id="rId46"/>
    <p:sldId id="489" r:id="rId47"/>
    <p:sldId id="491" r:id="rId48"/>
    <p:sldId id="490" r:id="rId49"/>
    <p:sldId id="515" r:id="rId50"/>
    <p:sldId id="482" r:id="rId51"/>
    <p:sldId id="500" r:id="rId52"/>
    <p:sldId id="510" r:id="rId53"/>
    <p:sldId id="481" r:id="rId54"/>
    <p:sldId id="480" r:id="rId55"/>
  </p:sldIdLst>
  <p:sldSz cx="9144000" cy="5143500" type="screen16x9"/>
  <p:notesSz cx="6797675" cy="9983788"/>
  <p:defaultTex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B021BA-A7C2-F647-B157-50B2A7FB73A2}">
          <p14:sldIdLst>
            <p14:sldId id="280"/>
            <p14:sldId id="457"/>
            <p14:sldId id="475"/>
            <p14:sldId id="460"/>
            <p14:sldId id="519"/>
            <p14:sldId id="518"/>
            <p14:sldId id="459"/>
            <p14:sldId id="484"/>
            <p14:sldId id="461"/>
            <p14:sldId id="523"/>
            <p14:sldId id="521"/>
            <p14:sldId id="517"/>
            <p14:sldId id="463"/>
            <p14:sldId id="511"/>
            <p14:sldId id="464"/>
            <p14:sldId id="467"/>
            <p14:sldId id="516"/>
            <p14:sldId id="479"/>
            <p14:sldId id="494"/>
            <p14:sldId id="458"/>
            <p14:sldId id="465"/>
            <p14:sldId id="470"/>
            <p14:sldId id="471"/>
            <p14:sldId id="488"/>
            <p14:sldId id="462"/>
            <p14:sldId id="466"/>
            <p14:sldId id="472"/>
            <p14:sldId id="474"/>
            <p14:sldId id="512"/>
            <p14:sldId id="526"/>
            <p14:sldId id="473"/>
            <p14:sldId id="527"/>
            <p14:sldId id="524"/>
            <p14:sldId id="525"/>
            <p14:sldId id="478"/>
            <p14:sldId id="485"/>
            <p14:sldId id="492"/>
            <p14:sldId id="483"/>
            <p14:sldId id="520"/>
            <p14:sldId id="495"/>
            <p14:sldId id="486"/>
            <p14:sldId id="507"/>
            <p14:sldId id="468"/>
            <p14:sldId id="493"/>
            <p14:sldId id="487"/>
            <p14:sldId id="489"/>
            <p14:sldId id="491"/>
            <p14:sldId id="490"/>
            <p14:sldId id="515"/>
            <p14:sldId id="482"/>
            <p14:sldId id="500"/>
            <p14:sldId id="510"/>
            <p14:sldId id="481"/>
            <p14:sldId id="480"/>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615B"/>
    <a:srgbClr val="C6EEFF"/>
    <a:srgbClr val="0077AA"/>
    <a:srgbClr val="7030A0"/>
    <a:srgbClr val="BFBFBF"/>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025" autoAdjust="0"/>
    <p:restoredTop sz="71073"/>
  </p:normalViewPr>
  <p:slideViewPr>
    <p:cSldViewPr snapToGrid="0" snapToObjects="1">
      <p:cViewPr varScale="1">
        <p:scale>
          <a:sx n="135" d="100"/>
          <a:sy n="135" d="100"/>
        </p:scale>
        <p:origin x="168" y="328"/>
      </p:cViewPr>
      <p:guideLst>
        <p:guide orient="horz" pos="1620"/>
        <p:guide pos="2880"/>
      </p:guideLst>
    </p:cSldViewPr>
  </p:slideViewPr>
  <p:outlineViewPr>
    <p:cViewPr>
      <p:scale>
        <a:sx n="33" d="100"/>
        <a:sy n="33" d="100"/>
      </p:scale>
      <p:origin x="0" y="-233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Support</c:v>
                </c:pt>
              </c:strCache>
            </c:strRef>
          </c:tx>
          <c:spPr>
            <a:solidFill>
              <a:schemeClr val="accent1"/>
            </a:solidFill>
            <a:ln>
              <a:noFill/>
            </a:ln>
            <a:effectLst/>
          </c:spPr>
          <c:invertIfNegative val="0"/>
          <c:cat>
            <c:strRef>
              <c:f>Sheet1!$A$2:$A$5</c:f>
              <c:strCache>
                <c:ptCount val="4"/>
                <c:pt idx="0">
                  <c:v>Item 1</c:v>
                </c:pt>
                <c:pt idx="1">
                  <c:v>Item 2</c:v>
                </c:pt>
                <c:pt idx="2">
                  <c:v>Item 3</c:v>
                </c:pt>
                <c:pt idx="3">
                  <c:v>Item 4</c:v>
                </c:pt>
              </c:strCache>
            </c:strRef>
          </c:cat>
          <c:val>
            <c:numRef>
              <c:f>Sheet1!$B$2:$B$5</c:f>
              <c:numCache>
                <c:formatCode>General</c:formatCode>
                <c:ptCount val="4"/>
                <c:pt idx="0">
                  <c:v>180</c:v>
                </c:pt>
                <c:pt idx="1">
                  <c:v>140</c:v>
                </c:pt>
                <c:pt idx="2">
                  <c:v>10</c:v>
                </c:pt>
                <c:pt idx="3">
                  <c:v>4</c:v>
                </c:pt>
              </c:numCache>
            </c:numRef>
          </c:val>
          <c:extLst>
            <c:ext xmlns:c16="http://schemas.microsoft.com/office/drawing/2014/chart" uri="{C3380CC4-5D6E-409C-BE32-E72D297353CC}">
              <c16:uniqueId val="{00000000-51EB-AF43-83F0-DFA5D6B2765E}"/>
            </c:ext>
          </c:extLst>
        </c:ser>
        <c:dLbls>
          <c:showLegendKey val="0"/>
          <c:showVal val="0"/>
          <c:showCatName val="0"/>
          <c:showSerName val="0"/>
          <c:showPercent val="0"/>
          <c:showBubbleSize val="0"/>
        </c:dLbls>
        <c:gapWidth val="219"/>
        <c:overlap val="-27"/>
        <c:axId val="1911582671"/>
        <c:axId val="1847146511"/>
      </c:barChart>
      <c:catAx>
        <c:axId val="1911582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7146511"/>
        <c:crosses val="autoZero"/>
        <c:auto val="1"/>
        <c:lblAlgn val="ctr"/>
        <c:lblOffset val="100"/>
        <c:noMultiLvlLbl val="0"/>
      </c:catAx>
      <c:valAx>
        <c:axId val="18471465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15826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Support Set</a:t>
            </a:r>
            <a:r>
              <a:rPr lang="en-US" baseline="0" dirty="0"/>
              <a:t> A</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77960785402415"/>
          <c:y val="0.1375861220472441"/>
          <c:w val="0.57408137102880441"/>
          <c:h val="0.6900369094488189"/>
        </c:manualLayout>
      </c:layout>
      <c:barChart>
        <c:barDir val="col"/>
        <c:grouping val="clustered"/>
        <c:varyColors val="0"/>
        <c:ser>
          <c:idx val="0"/>
          <c:order val="0"/>
          <c:tx>
            <c:strRef>
              <c:f>Sheet1!$B$1</c:f>
              <c:strCache>
                <c:ptCount val="1"/>
                <c:pt idx="0">
                  <c:v>Support</c:v>
                </c:pt>
              </c:strCache>
            </c:strRef>
          </c:tx>
          <c:spPr>
            <a:solidFill>
              <a:schemeClr val="accent1"/>
            </a:solidFill>
            <a:ln>
              <a:noFill/>
            </a:ln>
            <a:effectLst/>
          </c:spPr>
          <c:invertIfNegative val="0"/>
          <c:cat>
            <c:strRef>
              <c:f>Sheet1!$A$2:$A$3</c:f>
              <c:strCache>
                <c:ptCount val="2"/>
                <c:pt idx="0">
                  <c:v>Item 1</c:v>
                </c:pt>
                <c:pt idx="1">
                  <c:v>Item 2</c:v>
                </c:pt>
              </c:strCache>
            </c:strRef>
          </c:cat>
          <c:val>
            <c:numRef>
              <c:f>Sheet1!$B$2:$B$3</c:f>
              <c:numCache>
                <c:formatCode>General</c:formatCode>
                <c:ptCount val="2"/>
                <c:pt idx="0">
                  <c:v>180</c:v>
                </c:pt>
                <c:pt idx="1">
                  <c:v>140</c:v>
                </c:pt>
              </c:numCache>
            </c:numRef>
          </c:val>
          <c:extLst>
            <c:ext xmlns:c16="http://schemas.microsoft.com/office/drawing/2014/chart" uri="{C3380CC4-5D6E-409C-BE32-E72D297353CC}">
              <c16:uniqueId val="{00000000-0293-144B-A4BB-059CBBA6AEDB}"/>
            </c:ext>
          </c:extLst>
        </c:ser>
        <c:dLbls>
          <c:showLegendKey val="0"/>
          <c:showVal val="0"/>
          <c:showCatName val="0"/>
          <c:showSerName val="0"/>
          <c:showPercent val="0"/>
          <c:showBubbleSize val="0"/>
        </c:dLbls>
        <c:gapWidth val="219"/>
        <c:overlap val="-27"/>
        <c:axId val="1911582671"/>
        <c:axId val="1847146511"/>
      </c:barChart>
      <c:catAx>
        <c:axId val="1911582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7146511"/>
        <c:crosses val="autoZero"/>
        <c:auto val="1"/>
        <c:lblAlgn val="ctr"/>
        <c:lblOffset val="100"/>
        <c:noMultiLvlLbl val="0"/>
      </c:catAx>
      <c:valAx>
        <c:axId val="18471465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15826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Support Set B</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Support</c:v>
                </c:pt>
              </c:strCache>
            </c:strRef>
          </c:tx>
          <c:spPr>
            <a:solidFill>
              <a:schemeClr val="accent1"/>
            </a:solidFill>
            <a:ln>
              <a:noFill/>
            </a:ln>
            <a:effectLst/>
          </c:spPr>
          <c:invertIfNegative val="0"/>
          <c:cat>
            <c:strRef>
              <c:f>Sheet1!$A$2:$A$3</c:f>
              <c:strCache>
                <c:ptCount val="2"/>
                <c:pt idx="0">
                  <c:v>Item 3</c:v>
                </c:pt>
                <c:pt idx="1">
                  <c:v>Item 4</c:v>
                </c:pt>
              </c:strCache>
            </c:strRef>
          </c:cat>
          <c:val>
            <c:numRef>
              <c:f>Sheet1!$B$2:$B$3</c:f>
              <c:numCache>
                <c:formatCode>General</c:formatCode>
                <c:ptCount val="2"/>
                <c:pt idx="0">
                  <c:v>10</c:v>
                </c:pt>
                <c:pt idx="1">
                  <c:v>4</c:v>
                </c:pt>
              </c:numCache>
            </c:numRef>
          </c:val>
          <c:extLst>
            <c:ext xmlns:c16="http://schemas.microsoft.com/office/drawing/2014/chart" uri="{C3380CC4-5D6E-409C-BE32-E72D297353CC}">
              <c16:uniqueId val="{00000000-4A39-C348-BDF3-E2FCD7034B40}"/>
            </c:ext>
          </c:extLst>
        </c:ser>
        <c:dLbls>
          <c:showLegendKey val="0"/>
          <c:showVal val="0"/>
          <c:showCatName val="0"/>
          <c:showSerName val="0"/>
          <c:showPercent val="0"/>
          <c:showBubbleSize val="0"/>
        </c:dLbls>
        <c:gapWidth val="219"/>
        <c:overlap val="-27"/>
        <c:axId val="1911582671"/>
        <c:axId val="1847146511"/>
      </c:barChart>
      <c:catAx>
        <c:axId val="1911582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7146511"/>
        <c:crosses val="autoZero"/>
        <c:auto val="1"/>
        <c:lblAlgn val="ctr"/>
        <c:lblOffset val="100"/>
        <c:noMultiLvlLbl val="0"/>
      </c:catAx>
      <c:valAx>
        <c:axId val="18471465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15826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918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9189"/>
          </a:xfrm>
          <a:prstGeom prst="rect">
            <a:avLst/>
          </a:prstGeom>
        </p:spPr>
        <p:txBody>
          <a:bodyPr vert="horz" lIns="91440" tIns="45720" rIns="91440" bIns="45720" rtlCol="0"/>
          <a:lstStyle>
            <a:lvl1pPr algn="r">
              <a:defRPr sz="1200"/>
            </a:lvl1pPr>
          </a:lstStyle>
          <a:p>
            <a:r>
              <a:rPr lang="en-AU"/>
              <a:t>DOCUMENT ID // REV1.0 // DD/MM/YYYY  </a:t>
            </a:r>
            <a:endParaRPr lang="en-US"/>
          </a:p>
        </p:txBody>
      </p:sp>
      <p:sp>
        <p:nvSpPr>
          <p:cNvPr id="4" name="Footer Placeholder 3"/>
          <p:cNvSpPr>
            <a:spLocks noGrp="1"/>
          </p:cNvSpPr>
          <p:nvPr>
            <p:ph type="ftr" sz="quarter" idx="2"/>
          </p:nvPr>
        </p:nvSpPr>
        <p:spPr>
          <a:xfrm>
            <a:off x="0" y="9482866"/>
            <a:ext cx="2945659" cy="499189"/>
          </a:xfrm>
          <a:prstGeom prst="rect">
            <a:avLst/>
          </a:prstGeom>
        </p:spPr>
        <p:txBody>
          <a:bodyPr vert="horz" lIns="91440" tIns="45720" rIns="91440" bIns="45720" rtlCol="0" anchor="b"/>
          <a:lstStyle>
            <a:lvl1pPr algn="l">
              <a:defRPr sz="1200"/>
            </a:lvl1pPr>
          </a:lstStyle>
          <a:p>
            <a:r>
              <a:rPr lang="en-US"/>
              <a:t>UNCLASSIFIED</a:t>
            </a:r>
          </a:p>
        </p:txBody>
      </p:sp>
      <p:sp>
        <p:nvSpPr>
          <p:cNvPr id="5" name="Slide Number Placeholder 4"/>
          <p:cNvSpPr>
            <a:spLocks noGrp="1"/>
          </p:cNvSpPr>
          <p:nvPr>
            <p:ph type="sldNum" sz="quarter" idx="3"/>
          </p:nvPr>
        </p:nvSpPr>
        <p:spPr>
          <a:xfrm>
            <a:off x="3850443" y="9482866"/>
            <a:ext cx="2945659" cy="499189"/>
          </a:xfrm>
          <a:prstGeom prst="rect">
            <a:avLst/>
          </a:prstGeom>
        </p:spPr>
        <p:txBody>
          <a:bodyPr vert="horz" lIns="91440" tIns="45720" rIns="91440" bIns="45720" rtlCol="0" anchor="b"/>
          <a:lstStyle>
            <a:lvl1pPr algn="r">
              <a:defRPr sz="1200"/>
            </a:lvl1pPr>
          </a:lstStyle>
          <a:p>
            <a:fld id="{4414D5E9-520A-C747-BE77-ABF35811E0DA}" type="slidenum">
              <a:rPr lang="en-US" smtClean="0"/>
              <a:t>‹#›</a:t>
            </a:fld>
            <a:endParaRPr lang="en-US"/>
          </a:p>
        </p:txBody>
      </p:sp>
    </p:spTree>
    <p:extLst>
      <p:ext uri="{BB962C8B-B14F-4D97-AF65-F5344CB8AC3E}">
        <p14:creationId xmlns:p14="http://schemas.microsoft.com/office/powerpoint/2010/main" val="16546860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918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9189"/>
          </a:xfrm>
          <a:prstGeom prst="rect">
            <a:avLst/>
          </a:prstGeom>
        </p:spPr>
        <p:txBody>
          <a:bodyPr vert="horz" lIns="91440" tIns="45720" rIns="91440" bIns="45720" rtlCol="0"/>
          <a:lstStyle>
            <a:lvl1pPr algn="r">
              <a:defRPr sz="1200"/>
            </a:lvl1pPr>
          </a:lstStyle>
          <a:p>
            <a:r>
              <a:rPr lang="en-AU"/>
              <a:t>DOCUMENT ID // REV1.0 // DD/MM/YYYY  </a:t>
            </a:r>
            <a:endParaRPr lang="en-US"/>
          </a:p>
        </p:txBody>
      </p:sp>
      <p:sp>
        <p:nvSpPr>
          <p:cNvPr id="4" name="Slide Image Placeholder 3"/>
          <p:cNvSpPr>
            <a:spLocks noGrp="1" noRot="1" noChangeAspect="1"/>
          </p:cNvSpPr>
          <p:nvPr>
            <p:ph type="sldImg" idx="2"/>
          </p:nvPr>
        </p:nvSpPr>
        <p:spPr>
          <a:xfrm>
            <a:off x="71438" y="749300"/>
            <a:ext cx="6654800" cy="37433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42299"/>
            <a:ext cx="5438140" cy="4492705"/>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9482866"/>
            <a:ext cx="2945659" cy="499189"/>
          </a:xfrm>
          <a:prstGeom prst="rect">
            <a:avLst/>
          </a:prstGeom>
        </p:spPr>
        <p:txBody>
          <a:bodyPr vert="horz" lIns="91440" tIns="45720" rIns="91440" bIns="45720" rtlCol="0" anchor="b"/>
          <a:lstStyle>
            <a:lvl1pPr algn="l">
              <a:defRPr sz="1200"/>
            </a:lvl1pPr>
          </a:lstStyle>
          <a:p>
            <a:r>
              <a:rPr lang="en-US"/>
              <a:t>UNCLASSIFIED</a:t>
            </a:r>
          </a:p>
        </p:txBody>
      </p:sp>
      <p:sp>
        <p:nvSpPr>
          <p:cNvPr id="7" name="Slide Number Placeholder 6"/>
          <p:cNvSpPr>
            <a:spLocks noGrp="1"/>
          </p:cNvSpPr>
          <p:nvPr>
            <p:ph type="sldNum" sz="quarter" idx="5"/>
          </p:nvPr>
        </p:nvSpPr>
        <p:spPr>
          <a:xfrm>
            <a:off x="3850443" y="9482866"/>
            <a:ext cx="2945659" cy="499189"/>
          </a:xfrm>
          <a:prstGeom prst="rect">
            <a:avLst/>
          </a:prstGeom>
        </p:spPr>
        <p:txBody>
          <a:bodyPr vert="horz" lIns="91440" tIns="45720" rIns="91440" bIns="45720" rtlCol="0" anchor="b"/>
          <a:lstStyle>
            <a:lvl1pPr algn="r">
              <a:defRPr sz="1200"/>
            </a:lvl1pPr>
          </a:lstStyle>
          <a:p>
            <a:fld id="{9915E373-238E-BF4B-BC78-5089B2840B71}" type="slidenum">
              <a:rPr lang="en-US" smtClean="0"/>
              <a:t>‹#›</a:t>
            </a:fld>
            <a:endParaRPr lang="en-US"/>
          </a:p>
        </p:txBody>
      </p:sp>
    </p:spTree>
    <p:extLst>
      <p:ext uri="{BB962C8B-B14F-4D97-AF65-F5344CB8AC3E}">
        <p14:creationId xmlns:p14="http://schemas.microsoft.com/office/powerpoint/2010/main" val="4036189789"/>
      </p:ext>
    </p:extLst>
  </p:cSld>
  <p:clrMap bg1="lt1" tx1="dk1" bg2="lt2" tx2="dk2" accent1="accent1" accent2="accent2" accent3="accent3" accent4="accent4" accent5="accent5" accent6="accent6" hlink="hlink" folHlink="folHlink"/>
  <p:hf hdr="0"/>
  <p:notesStyle>
    <a:lvl1pPr marL="0" algn="l" defTabSz="389626" rtl="0" eaLnBrk="1" latinLnBrk="0" hangingPunct="1">
      <a:defRPr sz="1023" kern="1200">
        <a:solidFill>
          <a:schemeClr val="tx1"/>
        </a:solidFill>
        <a:latin typeface="+mn-lt"/>
        <a:ea typeface="+mn-ea"/>
        <a:cs typeface="+mn-cs"/>
      </a:defRPr>
    </a:lvl1pPr>
    <a:lvl2pPr marL="389626" algn="l" defTabSz="389626" rtl="0" eaLnBrk="1" latinLnBrk="0" hangingPunct="1">
      <a:defRPr sz="1023" kern="1200">
        <a:solidFill>
          <a:schemeClr val="tx1"/>
        </a:solidFill>
        <a:latin typeface="+mn-lt"/>
        <a:ea typeface="+mn-ea"/>
        <a:cs typeface="+mn-cs"/>
      </a:defRPr>
    </a:lvl2pPr>
    <a:lvl3pPr marL="779252" algn="l" defTabSz="389626" rtl="0" eaLnBrk="1" latinLnBrk="0" hangingPunct="1">
      <a:defRPr sz="1023" kern="1200">
        <a:solidFill>
          <a:schemeClr val="tx1"/>
        </a:solidFill>
        <a:latin typeface="+mn-lt"/>
        <a:ea typeface="+mn-ea"/>
        <a:cs typeface="+mn-cs"/>
      </a:defRPr>
    </a:lvl3pPr>
    <a:lvl4pPr marL="1168878" algn="l" defTabSz="389626" rtl="0" eaLnBrk="1" latinLnBrk="0" hangingPunct="1">
      <a:defRPr sz="1023" kern="1200">
        <a:solidFill>
          <a:schemeClr val="tx1"/>
        </a:solidFill>
        <a:latin typeface="+mn-lt"/>
        <a:ea typeface="+mn-ea"/>
        <a:cs typeface="+mn-cs"/>
      </a:defRPr>
    </a:lvl4pPr>
    <a:lvl5pPr marL="1558503" algn="l" defTabSz="389626" rtl="0" eaLnBrk="1" latinLnBrk="0" hangingPunct="1">
      <a:defRPr sz="1023" kern="1200">
        <a:solidFill>
          <a:schemeClr val="tx1"/>
        </a:solidFill>
        <a:latin typeface="+mn-lt"/>
        <a:ea typeface="+mn-ea"/>
        <a:cs typeface="+mn-cs"/>
      </a:defRPr>
    </a:lvl5pPr>
    <a:lvl6pPr marL="1948129" algn="l" defTabSz="389626" rtl="0" eaLnBrk="1" latinLnBrk="0" hangingPunct="1">
      <a:defRPr sz="1023" kern="1200">
        <a:solidFill>
          <a:schemeClr val="tx1"/>
        </a:solidFill>
        <a:latin typeface="+mn-lt"/>
        <a:ea typeface="+mn-ea"/>
        <a:cs typeface="+mn-cs"/>
      </a:defRPr>
    </a:lvl6pPr>
    <a:lvl7pPr marL="2337755" algn="l" defTabSz="389626" rtl="0" eaLnBrk="1" latinLnBrk="0" hangingPunct="1">
      <a:defRPr sz="1023" kern="1200">
        <a:solidFill>
          <a:schemeClr val="tx1"/>
        </a:solidFill>
        <a:latin typeface="+mn-lt"/>
        <a:ea typeface="+mn-ea"/>
        <a:cs typeface="+mn-cs"/>
      </a:defRPr>
    </a:lvl7pPr>
    <a:lvl8pPr marL="2727381" algn="l" defTabSz="389626" rtl="0" eaLnBrk="1" latinLnBrk="0" hangingPunct="1">
      <a:defRPr sz="1023" kern="1200">
        <a:solidFill>
          <a:schemeClr val="tx1"/>
        </a:solidFill>
        <a:latin typeface="+mn-lt"/>
        <a:ea typeface="+mn-ea"/>
        <a:cs typeface="+mn-cs"/>
      </a:defRPr>
    </a:lvl8pPr>
    <a:lvl9pPr marL="3117007" algn="l" defTabSz="389626" rtl="0" eaLnBrk="1" latinLnBrk="0" hangingPunct="1">
      <a:defRPr sz="10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ink.springer.com/article/10.1186/s40537-019-0169-4#auth-Karim-Dahdouh"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link.springer.com/article/10.1186/s40537-019-0169-4#auth-Abdelali-Ibriz" TargetMode="External"/><Relationship Id="rId5" Type="http://schemas.openxmlformats.org/officeDocument/2006/relationships/hyperlink" Target="https://link.springer.com/article/10.1186/s40537-019-0169-4#auth-Lahcen-Oughdir" TargetMode="External"/><Relationship Id="rId4" Type="http://schemas.openxmlformats.org/officeDocument/2006/relationships/hyperlink" Target="https://link.springer.com/article/10.1186/s40537-019-0169-4#auth-Ahmed-Dakkak"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researchgate.net/publication/journal/International-Journal-of-Computer-Applications-0975-8887" TargetMode="External"/><Relationship Id="rId7" Type="http://schemas.openxmlformats.org/officeDocument/2006/relationships/hyperlink" Target="https://www.researchgate.net/institution/Jamal_Mohamed_College"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researchgate.net/publication/profile/Mohamed-Shanavas" TargetMode="External"/><Relationship Id="rId5" Type="http://schemas.openxmlformats.org/officeDocument/2006/relationships/hyperlink" Target="https://www.researchgate.net/publication/scientific-contributions/MS-Mythili-2063971245" TargetMode="External"/><Relationship Id="rId4" Type="http://schemas.openxmlformats.org/officeDocument/2006/relationships/hyperlink" Target="http://dx.doi.org/10.5120/13779-1650"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researchgate.net/publication/publication/230752326_Quality_Measures_in_Data_Minin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0</a:t>
            </a:fld>
            <a:endParaRPr lang="en-US"/>
          </a:p>
        </p:txBody>
      </p:sp>
    </p:spTree>
    <p:extLst>
      <p:ext uri="{BB962C8B-B14F-4D97-AF65-F5344CB8AC3E}">
        <p14:creationId xmlns:p14="http://schemas.microsoft.com/office/powerpoint/2010/main" val="1282943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15</a:t>
            </a:fld>
            <a:endParaRPr lang="en-US"/>
          </a:p>
        </p:txBody>
      </p:sp>
    </p:spTree>
    <p:extLst>
      <p:ext uri="{BB962C8B-B14F-4D97-AF65-F5344CB8AC3E}">
        <p14:creationId xmlns:p14="http://schemas.microsoft.com/office/powerpoint/2010/main" val="234944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16</a:t>
            </a:fld>
            <a:endParaRPr lang="en-US"/>
          </a:p>
        </p:txBody>
      </p:sp>
    </p:spTree>
    <p:extLst>
      <p:ext uri="{BB962C8B-B14F-4D97-AF65-F5344CB8AC3E}">
        <p14:creationId xmlns:p14="http://schemas.microsoft.com/office/powerpoint/2010/main" val="2810082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start to see why the user is buying stuff.</a:t>
            </a:r>
          </a:p>
          <a:p>
            <a:r>
              <a:rPr lang="en-US" dirty="0"/>
              <a:t>Pizza, Brioche or Pasta,  Bread….</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18</a:t>
            </a:fld>
            <a:endParaRPr lang="en-US"/>
          </a:p>
        </p:txBody>
      </p:sp>
    </p:spTree>
    <p:extLst>
      <p:ext uri="{BB962C8B-B14F-4D97-AF65-F5344CB8AC3E}">
        <p14:creationId xmlns:p14="http://schemas.microsoft.com/office/powerpoint/2010/main" val="30254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21</a:t>
            </a:fld>
            <a:endParaRPr lang="en-US"/>
          </a:p>
        </p:txBody>
      </p:sp>
    </p:spTree>
    <p:extLst>
      <p:ext uri="{BB962C8B-B14F-4D97-AF65-F5344CB8AC3E}">
        <p14:creationId xmlns:p14="http://schemas.microsoft.com/office/powerpoint/2010/main" val="3459096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Approaches: Mafia, Eclat, Predictive </a:t>
            </a:r>
            <a:r>
              <a:rPr lang="en-US" dirty="0" err="1"/>
              <a:t>Apriori</a:t>
            </a:r>
            <a:r>
              <a:rPr lang="en-US" dirty="0"/>
              <a:t>, Tertius, Hotspot.</a:t>
            </a:r>
          </a:p>
          <a:p>
            <a:endParaRPr lang="en-US" dirty="0"/>
          </a:p>
          <a:p>
            <a:r>
              <a:rPr lang="en-US" sz="1050" dirty="0"/>
              <a:t>SPARK The memory of multiple machines in a Spark cluster is used.</a:t>
            </a:r>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22</a:t>
            </a:fld>
            <a:endParaRPr lang="en-US"/>
          </a:p>
        </p:txBody>
      </p:sp>
    </p:spTree>
    <p:extLst>
      <p:ext uri="{BB962C8B-B14F-4D97-AF65-F5344CB8AC3E}">
        <p14:creationId xmlns:p14="http://schemas.microsoft.com/office/powerpoint/2010/main" val="2140511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23</a:t>
            </a:fld>
            <a:endParaRPr lang="en-US"/>
          </a:p>
        </p:txBody>
      </p:sp>
    </p:spTree>
    <p:extLst>
      <p:ext uri="{BB962C8B-B14F-4D97-AF65-F5344CB8AC3E}">
        <p14:creationId xmlns:p14="http://schemas.microsoft.com/office/powerpoint/2010/main" val="255157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X and Y where X is a subset of Y implies support X more than Support Y.</a:t>
            </a:r>
          </a:p>
          <a:p>
            <a:endParaRPr lang="en-US" dirty="0"/>
          </a:p>
          <a:p>
            <a:pPr marL="0" marR="0" lvl="0" indent="0" algn="l" defTabSz="389626" rtl="0" eaLnBrk="1" fontAlgn="auto" latinLnBrk="0" hangingPunct="1">
              <a:lnSpc>
                <a:spcPct val="100000"/>
              </a:lnSpc>
              <a:spcBef>
                <a:spcPts val="0"/>
              </a:spcBef>
              <a:spcAft>
                <a:spcPts val="0"/>
              </a:spcAft>
              <a:buClrTx/>
              <a:buSzTx/>
              <a:buFontTx/>
              <a:buNone/>
              <a:tabLst/>
              <a:defRPr/>
            </a:pPr>
            <a:r>
              <a:rPr lang="en-AU" sz="1023" kern="1200" dirty="0">
                <a:solidFill>
                  <a:schemeClr val="tx1"/>
                </a:solidFill>
                <a:effectLst/>
                <a:latin typeface="+mn-lt"/>
                <a:ea typeface="+mn-ea"/>
                <a:cs typeface="+mn-cs"/>
              </a:rPr>
              <a:t>Any subset of a frequent itemset must also be frequent. In other words, No superset of an infrequent itemset must be generated or tested</a:t>
            </a: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24</a:t>
            </a:fld>
            <a:endParaRPr lang="en-US"/>
          </a:p>
        </p:txBody>
      </p:sp>
    </p:spTree>
    <p:extLst>
      <p:ext uri="{BB962C8B-B14F-4D97-AF65-F5344CB8AC3E}">
        <p14:creationId xmlns:p14="http://schemas.microsoft.com/office/powerpoint/2010/main" val="208453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25</a:t>
            </a:fld>
            <a:endParaRPr lang="en-US"/>
          </a:p>
        </p:txBody>
      </p:sp>
    </p:spTree>
    <p:extLst>
      <p:ext uri="{BB962C8B-B14F-4D97-AF65-F5344CB8AC3E}">
        <p14:creationId xmlns:p14="http://schemas.microsoft.com/office/powerpoint/2010/main" val="878131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23" b="0" i="0" kern="1200" dirty="0">
                <a:solidFill>
                  <a:schemeClr val="tx1"/>
                </a:solidFill>
                <a:effectLst/>
                <a:latin typeface="+mn-lt"/>
                <a:ea typeface="+mn-ea"/>
                <a:cs typeface="+mn-cs"/>
              </a:rPr>
              <a:t>Large-scale e-learning recommender system based on Spark and Hadoop</a:t>
            </a:r>
          </a:p>
          <a:p>
            <a:r>
              <a:rPr lang="en-AU" sz="1023" b="0" i="0" u="sng" kern="1200" dirty="0">
                <a:solidFill>
                  <a:schemeClr val="tx1"/>
                </a:solidFill>
                <a:effectLst/>
                <a:latin typeface="+mn-lt"/>
                <a:ea typeface="+mn-ea"/>
                <a:cs typeface="+mn-cs"/>
                <a:hlinkClick r:id="rId3"/>
              </a:rPr>
              <a:t>Karim Dahdouh</a:t>
            </a:r>
            <a:r>
              <a:rPr lang="en-AU" sz="1023" b="0" i="0" kern="1200" dirty="0">
                <a:solidFill>
                  <a:schemeClr val="tx1"/>
                </a:solidFill>
                <a:effectLst/>
                <a:latin typeface="+mn-lt"/>
                <a:ea typeface="+mn-ea"/>
                <a:cs typeface="+mn-cs"/>
              </a:rPr>
              <a:t>, </a:t>
            </a:r>
          </a:p>
          <a:p>
            <a:r>
              <a:rPr lang="en-AU" sz="1023" b="0" i="0" u="sng" kern="1200" dirty="0">
                <a:solidFill>
                  <a:schemeClr val="tx1"/>
                </a:solidFill>
                <a:effectLst/>
                <a:latin typeface="+mn-lt"/>
                <a:ea typeface="+mn-ea"/>
                <a:cs typeface="+mn-cs"/>
                <a:hlinkClick r:id="rId4"/>
              </a:rPr>
              <a:t>Ahmed Dakkak</a:t>
            </a:r>
            <a:r>
              <a:rPr lang="en-AU" sz="1023" b="0" i="0" kern="1200" dirty="0">
                <a:solidFill>
                  <a:schemeClr val="tx1"/>
                </a:solidFill>
                <a:effectLst/>
                <a:latin typeface="+mn-lt"/>
                <a:ea typeface="+mn-ea"/>
                <a:cs typeface="+mn-cs"/>
              </a:rPr>
              <a:t>, </a:t>
            </a:r>
          </a:p>
          <a:p>
            <a:r>
              <a:rPr lang="en-AU" sz="1023" b="0" i="0" u="sng" kern="1200" dirty="0">
                <a:solidFill>
                  <a:schemeClr val="tx1"/>
                </a:solidFill>
                <a:effectLst/>
                <a:latin typeface="+mn-lt"/>
                <a:ea typeface="+mn-ea"/>
                <a:cs typeface="+mn-cs"/>
                <a:hlinkClick r:id="rId5"/>
              </a:rPr>
              <a:t>Lahcen Oughdir</a:t>
            </a:r>
            <a:r>
              <a:rPr lang="en-AU" sz="1023" b="0" i="0" kern="1200" dirty="0">
                <a:solidFill>
                  <a:schemeClr val="tx1"/>
                </a:solidFill>
                <a:effectLst/>
                <a:latin typeface="+mn-lt"/>
                <a:ea typeface="+mn-ea"/>
                <a:cs typeface="+mn-cs"/>
              </a:rPr>
              <a:t> &amp; </a:t>
            </a:r>
          </a:p>
          <a:p>
            <a:r>
              <a:rPr lang="en-AU" sz="1023" b="0" i="0" u="sng" kern="1200" dirty="0">
                <a:solidFill>
                  <a:schemeClr val="tx1"/>
                </a:solidFill>
                <a:effectLst/>
                <a:latin typeface="+mn-lt"/>
                <a:ea typeface="+mn-ea"/>
                <a:cs typeface="+mn-cs"/>
                <a:hlinkClick r:id="rId6"/>
              </a:rPr>
              <a:t>Abdelali Ibriz</a:t>
            </a:r>
            <a:r>
              <a:rPr lang="en-AU" sz="1023" b="0" i="0" kern="1200" dirty="0">
                <a:solidFill>
                  <a:schemeClr val="tx1"/>
                </a:solidFill>
                <a:effectLst/>
                <a:latin typeface="+mn-lt"/>
                <a:ea typeface="+mn-ea"/>
                <a:cs typeface="+mn-cs"/>
              </a:rPr>
              <a:t> </a:t>
            </a: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26</a:t>
            </a:fld>
            <a:endParaRPr lang="en-US"/>
          </a:p>
        </p:txBody>
      </p:sp>
    </p:spTree>
    <p:extLst>
      <p:ext uri="{BB962C8B-B14F-4D97-AF65-F5344CB8AC3E}">
        <p14:creationId xmlns:p14="http://schemas.microsoft.com/office/powerpoint/2010/main" val="103826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What happens next is described here:</a:t>
            </a:r>
            <a:br>
              <a:rPr lang="en-US" dirty="0"/>
            </a:br>
            <a:r>
              <a:rPr lang="en-US" dirty="0">
                <a:solidFill>
                  <a:srgbClr val="000000"/>
                </a:solidFill>
                <a:effectLst/>
                <a:latin typeface="Helvetica" pitchFamily="2" charset="0"/>
              </a:rPr>
              <a:t>Han J, Pei J, Yin Y. Mining frequent patterns without candidate generation. In: International conference on manage-</a:t>
            </a:r>
          </a:p>
          <a:p>
            <a:r>
              <a:rPr lang="en-US" dirty="0" err="1">
                <a:solidFill>
                  <a:srgbClr val="000000"/>
                </a:solidFill>
                <a:effectLst/>
                <a:latin typeface="Helvetica" pitchFamily="2" charset="0"/>
              </a:rPr>
              <a:t>ment</a:t>
            </a:r>
            <a:r>
              <a:rPr lang="en-US" dirty="0">
                <a:solidFill>
                  <a:srgbClr val="000000"/>
                </a:solidFill>
                <a:effectLst/>
                <a:latin typeface="Helvetica" pitchFamily="2" charset="0"/>
              </a:rPr>
              <a:t> of data, proceedings of the ACM SIGMOD; 2000. p. 1–12.</a:t>
            </a: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27</a:t>
            </a:fld>
            <a:endParaRPr lang="en-US"/>
          </a:p>
        </p:txBody>
      </p:sp>
    </p:spTree>
    <p:extLst>
      <p:ext uri="{BB962C8B-B14F-4D97-AF65-F5344CB8AC3E}">
        <p14:creationId xmlns:p14="http://schemas.microsoft.com/office/powerpoint/2010/main" val="1129825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1</a:t>
            </a:fld>
            <a:endParaRPr lang="en-US"/>
          </a:p>
        </p:txBody>
      </p:sp>
    </p:spTree>
    <p:extLst>
      <p:ext uri="{BB962C8B-B14F-4D97-AF65-F5344CB8AC3E}">
        <p14:creationId xmlns:p14="http://schemas.microsoft.com/office/powerpoint/2010/main" val="1786473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=MbhldOiqgX0</a:t>
            </a:r>
          </a:p>
          <a:p>
            <a:endParaRPr lang="en-US" dirty="0"/>
          </a:p>
          <a:p>
            <a:r>
              <a:rPr lang="en-US" dirty="0"/>
              <a:t>Set B is different, as it may include clicks and A does not. Clicks are rare. </a:t>
            </a:r>
          </a:p>
          <a:p>
            <a:r>
              <a:rPr lang="en-US" dirty="0"/>
              <a:t>So you need to have different Min support for different data sub-sets, based on how rare they are.</a:t>
            </a:r>
          </a:p>
          <a:p>
            <a:r>
              <a:rPr lang="en-US" dirty="0"/>
              <a:t>The first step is to classify the Items into different sets.</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28</a:t>
            </a:fld>
            <a:endParaRPr lang="en-US"/>
          </a:p>
        </p:txBody>
      </p:sp>
    </p:spTree>
    <p:extLst>
      <p:ext uri="{BB962C8B-B14F-4D97-AF65-F5344CB8AC3E}">
        <p14:creationId xmlns:p14="http://schemas.microsoft.com/office/powerpoint/2010/main" val="3142178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r>
              <a:rPr lang="en-AU" sz="1023" b="0" kern="1200" dirty="0">
                <a:solidFill>
                  <a:schemeClr val="tx1"/>
                </a:solidFill>
                <a:effectLst/>
                <a:latin typeface="+mn-lt"/>
                <a:ea typeface="+mn-ea"/>
                <a:cs typeface="+mn-cs"/>
              </a:rPr>
              <a:t>/weka-3-8-5/data</a:t>
            </a:r>
          </a:p>
          <a:p>
            <a:pPr marL="0" marR="0" lvl="0" indent="0" algn="l" defTabSz="389626" rtl="0" eaLnBrk="1" fontAlgn="auto" latinLnBrk="0" hangingPunct="1">
              <a:lnSpc>
                <a:spcPct val="100000"/>
              </a:lnSpc>
              <a:spcBef>
                <a:spcPts val="0"/>
              </a:spcBef>
              <a:spcAft>
                <a:spcPts val="0"/>
              </a:spcAft>
              <a:buClrTx/>
              <a:buSzTx/>
              <a:buFontTx/>
              <a:buNone/>
              <a:tabLst/>
              <a:defRPr/>
            </a:pPr>
            <a:r>
              <a:rPr lang="en-AU" sz="1023" b="0" kern="1200" dirty="0">
                <a:solidFill>
                  <a:schemeClr val="tx1"/>
                </a:solidFill>
                <a:effectLst/>
                <a:latin typeface="+mn-lt"/>
                <a:ea typeface="+mn-ea"/>
                <a:cs typeface="+mn-cs"/>
              </a:rPr>
              <a:t>4627 Transaction</a:t>
            </a:r>
          </a:p>
          <a:p>
            <a:pPr marL="0" marR="0" lvl="0" indent="0" algn="l" defTabSz="389626" rtl="0" eaLnBrk="1" fontAlgn="auto" latinLnBrk="0" hangingPunct="1">
              <a:lnSpc>
                <a:spcPct val="100000"/>
              </a:lnSpc>
              <a:spcBef>
                <a:spcPts val="0"/>
              </a:spcBef>
              <a:spcAft>
                <a:spcPts val="0"/>
              </a:spcAft>
              <a:buClrTx/>
              <a:buSzTx/>
              <a:buFontTx/>
              <a:buNone/>
              <a:tabLst/>
              <a:defRPr/>
            </a:pPr>
            <a:r>
              <a:rPr lang="en-AU" sz="1023" b="0" kern="1200" dirty="0">
                <a:solidFill>
                  <a:schemeClr val="tx1"/>
                </a:solidFill>
                <a:effectLst/>
                <a:latin typeface="+mn-lt"/>
                <a:ea typeface="+mn-ea"/>
                <a:cs typeface="+mn-cs"/>
              </a:rPr>
              <a:t>217 Items</a:t>
            </a:r>
          </a:p>
          <a:p>
            <a:pPr marL="0" marR="0" lvl="0" indent="0" algn="l" defTabSz="389626" rtl="0" eaLnBrk="1" fontAlgn="auto" latinLnBrk="0" hangingPunct="1">
              <a:lnSpc>
                <a:spcPct val="100000"/>
              </a:lnSpc>
              <a:spcBef>
                <a:spcPts val="0"/>
              </a:spcBef>
              <a:spcAft>
                <a:spcPts val="0"/>
              </a:spcAft>
              <a:buClrTx/>
              <a:buSzTx/>
              <a:buFontTx/>
              <a:buNone/>
              <a:tabLst/>
              <a:defRPr/>
            </a:pPr>
            <a:br>
              <a:rPr lang="en-AU" sz="1023" b="0" kern="1200" dirty="0">
                <a:solidFill>
                  <a:schemeClr val="tx1"/>
                </a:solidFill>
                <a:effectLst/>
                <a:latin typeface="+mn-lt"/>
                <a:ea typeface="+mn-ea"/>
                <a:cs typeface="+mn-cs"/>
              </a:rPr>
            </a:br>
            <a:r>
              <a:rPr lang="en-AU" sz="1023" b="0" i="0" u="none" strike="noStrike" kern="1200" dirty="0">
                <a:solidFill>
                  <a:schemeClr val="tx1"/>
                </a:solidFill>
                <a:effectLst/>
                <a:latin typeface="+mn-lt"/>
                <a:ea typeface="+mn-ea"/>
                <a:cs typeface="+mn-cs"/>
              </a:rPr>
              <a:t>Performance Evaluation of </a:t>
            </a:r>
            <a:r>
              <a:rPr lang="en-AU" sz="1023" b="0" i="0" u="none" strike="noStrike" kern="1200" dirty="0" err="1">
                <a:solidFill>
                  <a:schemeClr val="tx1"/>
                </a:solidFill>
                <a:effectLst/>
                <a:latin typeface="+mn-lt"/>
                <a:ea typeface="+mn-ea"/>
                <a:cs typeface="+mn-cs"/>
              </a:rPr>
              <a:t>Apriori</a:t>
            </a:r>
            <a:r>
              <a:rPr lang="en-AU" sz="1023" b="0" i="0" u="none" strike="noStrike" kern="1200" dirty="0">
                <a:solidFill>
                  <a:schemeClr val="tx1"/>
                </a:solidFill>
                <a:effectLst/>
                <a:latin typeface="+mn-lt"/>
                <a:ea typeface="+mn-ea"/>
                <a:cs typeface="+mn-cs"/>
              </a:rPr>
              <a:t> and FP-Growth Algorithms</a:t>
            </a:r>
          </a:p>
          <a:p>
            <a:r>
              <a:rPr lang="en-AU" sz="1023" b="0" kern="1200" dirty="0">
                <a:solidFill>
                  <a:schemeClr val="tx1"/>
                </a:solidFill>
                <a:effectLst/>
                <a:latin typeface="+mn-lt"/>
                <a:ea typeface="+mn-ea"/>
                <a:cs typeface="+mn-cs"/>
              </a:rPr>
              <a:t>October 2013</a:t>
            </a:r>
          </a:p>
          <a:p>
            <a:r>
              <a:rPr lang="en-AU" sz="1023" b="0" u="sng" kern="1200" dirty="0">
                <a:solidFill>
                  <a:schemeClr val="tx1"/>
                </a:solidFill>
                <a:effectLst/>
                <a:latin typeface="+mn-lt"/>
                <a:ea typeface="+mn-ea"/>
                <a:cs typeface="+mn-cs"/>
                <a:hlinkClick r:id="rId3"/>
              </a:rPr>
              <a:t>International Journal of Computer Applications</a:t>
            </a:r>
            <a:r>
              <a:rPr lang="en-AU" sz="1023" b="0" kern="1200" dirty="0">
                <a:solidFill>
                  <a:schemeClr val="tx1"/>
                </a:solidFill>
                <a:effectLst/>
                <a:latin typeface="+mn-lt"/>
                <a:ea typeface="+mn-ea"/>
                <a:cs typeface="+mn-cs"/>
              </a:rPr>
              <a:t> 79(10):34-37</a:t>
            </a:r>
          </a:p>
          <a:p>
            <a:r>
              <a:rPr lang="en-AU" sz="1023" b="0" kern="1200" dirty="0">
                <a:solidFill>
                  <a:schemeClr val="tx1"/>
                </a:solidFill>
                <a:effectLst/>
                <a:latin typeface="+mn-lt"/>
                <a:ea typeface="+mn-ea"/>
                <a:cs typeface="+mn-cs"/>
              </a:rPr>
              <a:t>DOI:</a:t>
            </a:r>
            <a:r>
              <a:rPr lang="en-AU" sz="1023" b="0" u="sng" kern="1200" dirty="0">
                <a:solidFill>
                  <a:schemeClr val="tx1"/>
                </a:solidFill>
                <a:effectLst/>
                <a:latin typeface="+mn-lt"/>
                <a:ea typeface="+mn-ea"/>
                <a:cs typeface="+mn-cs"/>
                <a:hlinkClick r:id="rId4"/>
              </a:rPr>
              <a:t>10.5120/13779-1650</a:t>
            </a:r>
            <a:endParaRPr lang="en-AU" sz="1023" b="0" kern="1200" dirty="0">
              <a:solidFill>
                <a:schemeClr val="tx1"/>
              </a:solidFill>
              <a:effectLst/>
              <a:latin typeface="+mn-lt"/>
              <a:ea typeface="+mn-ea"/>
              <a:cs typeface="+mn-cs"/>
            </a:endParaRPr>
          </a:p>
          <a:p>
            <a:r>
              <a:rPr lang="en-AU" sz="1023" b="1" kern="1200" dirty="0">
                <a:solidFill>
                  <a:schemeClr val="tx1"/>
                </a:solidFill>
                <a:effectLst/>
                <a:latin typeface="+mn-lt"/>
                <a:ea typeface="+mn-ea"/>
                <a:cs typeface="+mn-cs"/>
              </a:rPr>
              <a:t>Authors:</a:t>
            </a:r>
          </a:p>
          <a:p>
            <a:r>
              <a:rPr lang="en-AU" sz="1023" b="1" u="none" strike="noStrike" kern="1200" dirty="0">
                <a:solidFill>
                  <a:schemeClr val="tx1"/>
                </a:solidFill>
                <a:effectLst/>
                <a:latin typeface="+mn-lt"/>
                <a:ea typeface="+mn-ea"/>
                <a:cs typeface="+mn-cs"/>
                <a:hlinkClick r:id="rId5"/>
              </a:rPr>
              <a:t>M. S.Mythili</a:t>
            </a:r>
            <a:endParaRPr lang="en-AU" sz="1023" b="1" kern="1200" dirty="0">
              <a:solidFill>
                <a:schemeClr val="tx1"/>
              </a:solidFill>
              <a:effectLst/>
              <a:latin typeface="+mn-lt"/>
              <a:ea typeface="+mn-ea"/>
              <a:cs typeface="+mn-cs"/>
            </a:endParaRPr>
          </a:p>
          <a:p>
            <a:r>
              <a:rPr lang="en-AU" sz="1023" b="1" u="none" strike="noStrike" kern="1200" dirty="0">
                <a:solidFill>
                  <a:schemeClr val="tx1"/>
                </a:solidFill>
                <a:effectLst/>
                <a:latin typeface="+mn-lt"/>
                <a:ea typeface="+mn-ea"/>
                <a:cs typeface="+mn-cs"/>
                <a:hlinkClick r:id="rId6"/>
              </a:rPr>
              <a:t>Mohamed Shanavas</a:t>
            </a:r>
            <a:endParaRPr lang="en-AU" sz="1023" b="1" kern="1200" dirty="0">
              <a:solidFill>
                <a:schemeClr val="tx1"/>
              </a:solidFill>
              <a:effectLst/>
              <a:latin typeface="+mn-lt"/>
              <a:ea typeface="+mn-ea"/>
              <a:cs typeface="+mn-cs"/>
            </a:endParaRPr>
          </a:p>
          <a:p>
            <a:r>
              <a:rPr lang="en-AU" sz="1023" b="0" u="none" strike="noStrike" kern="1200" dirty="0">
                <a:solidFill>
                  <a:schemeClr val="tx1"/>
                </a:solidFill>
                <a:effectLst/>
                <a:latin typeface="+mn-lt"/>
                <a:ea typeface="+mn-ea"/>
                <a:cs typeface="+mn-cs"/>
                <a:hlinkClick r:id="rId7"/>
              </a:rPr>
              <a:t>Jamal Mohamed College</a:t>
            </a:r>
            <a:endParaRPr lang="en-AU" sz="1023" b="0" kern="1200" dirty="0">
              <a:solidFill>
                <a:schemeClr val="tx1"/>
              </a:solidFill>
              <a:effectLst/>
              <a:latin typeface="+mn-lt"/>
              <a:ea typeface="+mn-ea"/>
              <a:cs typeface="+mn-cs"/>
            </a:endParaRPr>
          </a:p>
          <a:p>
            <a:br>
              <a:rPr lang="en-AU" dirty="0"/>
            </a:br>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30</a:t>
            </a:fld>
            <a:endParaRPr lang="en-US"/>
          </a:p>
        </p:txBody>
      </p:sp>
    </p:spTree>
    <p:extLst>
      <p:ext uri="{BB962C8B-B14F-4D97-AF65-F5344CB8AC3E}">
        <p14:creationId xmlns:p14="http://schemas.microsoft.com/office/powerpoint/2010/main" val="1429492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 Rules/</a:t>
            </a:r>
            <a:r>
              <a:rPr lang="en-US" dirty="0" err="1"/>
              <a:t>course.arf</a:t>
            </a:r>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32</a:t>
            </a:fld>
            <a:endParaRPr lang="en-US"/>
          </a:p>
        </p:txBody>
      </p:sp>
    </p:spTree>
    <p:extLst>
      <p:ext uri="{BB962C8B-B14F-4D97-AF65-F5344CB8AC3E}">
        <p14:creationId xmlns:p14="http://schemas.microsoft.com/office/powerpoint/2010/main" val="1336766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630F0-DE7C-B813-7A19-A62FB798C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A8EF5-8DC2-846A-21D4-442E5ADA69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FB9F4-758A-E609-3387-F25CFC989B4A}"/>
              </a:ext>
            </a:extLst>
          </p:cNvPr>
          <p:cNvSpPr>
            <a:spLocks noGrp="1"/>
          </p:cNvSpPr>
          <p:nvPr>
            <p:ph type="body" idx="1"/>
          </p:nvPr>
        </p:nvSpPr>
        <p:spPr/>
        <p:txBody>
          <a:bodyPr/>
          <a:lstStyle/>
          <a:p>
            <a:r>
              <a:rPr lang="en-US" dirty="0"/>
              <a:t>/Assoc Rules/</a:t>
            </a:r>
            <a:r>
              <a:rPr lang="en-US" dirty="0" err="1"/>
              <a:t>course.arff</a:t>
            </a:r>
            <a:endParaRPr lang="en-US" dirty="0"/>
          </a:p>
        </p:txBody>
      </p:sp>
      <p:sp>
        <p:nvSpPr>
          <p:cNvPr id="4" name="Date Placeholder 3">
            <a:extLst>
              <a:ext uri="{FF2B5EF4-FFF2-40B4-BE49-F238E27FC236}">
                <a16:creationId xmlns:a16="http://schemas.microsoft.com/office/drawing/2014/main" id="{FBFC265A-DF8C-F9B9-D438-4FB47728235C}"/>
              </a:ext>
            </a:extLst>
          </p:cNvPr>
          <p:cNvSpPr>
            <a:spLocks noGrp="1"/>
          </p:cNvSpPr>
          <p:nvPr>
            <p:ph type="dt" idx="1"/>
          </p:nvPr>
        </p:nvSpPr>
        <p:spPr/>
        <p:txBody>
          <a:bodyPr/>
          <a:lstStyle/>
          <a:p>
            <a:r>
              <a:rPr lang="en-AU"/>
              <a:t>DOCUMENT ID // REV1.0 // DD/MM/YYYY  </a:t>
            </a:r>
            <a:endParaRPr lang="en-US"/>
          </a:p>
        </p:txBody>
      </p:sp>
      <p:sp>
        <p:nvSpPr>
          <p:cNvPr id="5" name="Footer Placeholder 4">
            <a:extLst>
              <a:ext uri="{FF2B5EF4-FFF2-40B4-BE49-F238E27FC236}">
                <a16:creationId xmlns:a16="http://schemas.microsoft.com/office/drawing/2014/main" id="{64E23C7B-4269-87E9-9F1A-8EEF8B1F70BF}"/>
              </a:ext>
            </a:extLst>
          </p:cNvPr>
          <p:cNvSpPr>
            <a:spLocks noGrp="1"/>
          </p:cNvSpPr>
          <p:nvPr>
            <p:ph type="ftr" sz="quarter" idx="4"/>
          </p:nvPr>
        </p:nvSpPr>
        <p:spPr/>
        <p:txBody>
          <a:bodyPr/>
          <a:lstStyle/>
          <a:p>
            <a:r>
              <a:rPr lang="en-US"/>
              <a:t>UNCLASSIFIED</a:t>
            </a:r>
          </a:p>
        </p:txBody>
      </p:sp>
      <p:sp>
        <p:nvSpPr>
          <p:cNvPr id="6" name="Slide Number Placeholder 5">
            <a:extLst>
              <a:ext uri="{FF2B5EF4-FFF2-40B4-BE49-F238E27FC236}">
                <a16:creationId xmlns:a16="http://schemas.microsoft.com/office/drawing/2014/main" id="{D0146715-AB80-D539-BDD1-7D18750834E5}"/>
              </a:ext>
            </a:extLst>
          </p:cNvPr>
          <p:cNvSpPr>
            <a:spLocks noGrp="1"/>
          </p:cNvSpPr>
          <p:nvPr>
            <p:ph type="sldNum" sz="quarter" idx="5"/>
          </p:nvPr>
        </p:nvSpPr>
        <p:spPr/>
        <p:txBody>
          <a:bodyPr/>
          <a:lstStyle/>
          <a:p>
            <a:fld id="{9915E373-238E-BF4B-BC78-5089B2840B71}" type="slidenum">
              <a:rPr lang="en-US" smtClean="0"/>
              <a:t>33</a:t>
            </a:fld>
            <a:endParaRPr lang="en-US"/>
          </a:p>
        </p:txBody>
      </p:sp>
    </p:spTree>
    <p:extLst>
      <p:ext uri="{BB962C8B-B14F-4D97-AF65-F5344CB8AC3E}">
        <p14:creationId xmlns:p14="http://schemas.microsoft.com/office/powerpoint/2010/main" val="1628853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 Rules/</a:t>
            </a:r>
            <a:r>
              <a:rPr lang="en-US" dirty="0" err="1"/>
              <a:t>MLFPGrowthFiles</a:t>
            </a:r>
            <a:r>
              <a:rPr lang="en-US" dirty="0"/>
              <a:t>/Data/parts</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34</a:t>
            </a:fld>
            <a:endParaRPr lang="en-US"/>
          </a:p>
        </p:txBody>
      </p:sp>
    </p:spTree>
    <p:extLst>
      <p:ext uri="{BB962C8B-B14F-4D97-AF65-F5344CB8AC3E}">
        <p14:creationId xmlns:p14="http://schemas.microsoft.com/office/powerpoint/2010/main" val="3055838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Illustrates</a:t>
            </a: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35</a:t>
            </a:fld>
            <a:endParaRPr lang="en-US"/>
          </a:p>
        </p:txBody>
      </p:sp>
    </p:spTree>
    <p:extLst>
      <p:ext uri="{BB962C8B-B14F-4D97-AF65-F5344CB8AC3E}">
        <p14:creationId xmlns:p14="http://schemas.microsoft.com/office/powerpoint/2010/main" val="3115521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36</a:t>
            </a:fld>
            <a:endParaRPr lang="en-US"/>
          </a:p>
        </p:txBody>
      </p:sp>
    </p:spTree>
    <p:extLst>
      <p:ext uri="{BB962C8B-B14F-4D97-AF65-F5344CB8AC3E}">
        <p14:creationId xmlns:p14="http://schemas.microsoft.com/office/powerpoint/2010/main" val="1804690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40</a:t>
            </a:fld>
            <a:endParaRPr lang="en-US"/>
          </a:p>
        </p:txBody>
      </p:sp>
    </p:spTree>
    <p:extLst>
      <p:ext uri="{BB962C8B-B14F-4D97-AF65-F5344CB8AC3E}">
        <p14:creationId xmlns:p14="http://schemas.microsoft.com/office/powerpoint/2010/main" val="422290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Infrequent items may be interesting but are dropped by support. </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42</a:t>
            </a:fld>
            <a:endParaRPr lang="en-US"/>
          </a:p>
        </p:txBody>
      </p:sp>
    </p:spTree>
    <p:extLst>
      <p:ext uri="{BB962C8B-B14F-4D97-AF65-F5344CB8AC3E}">
        <p14:creationId xmlns:p14="http://schemas.microsoft.com/office/powerpoint/2010/main" val="808549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r>
              <a:rPr lang="en-AU" dirty="0"/>
              <a:t>Association Rules are a first step: there is then Sequence mining, and then Process Mining.</a:t>
            </a:r>
          </a:p>
          <a:p>
            <a:pPr marL="0" marR="0" lvl="0" indent="0" algn="l" defTabSz="389626" rtl="0" eaLnBrk="1" fontAlgn="auto" latinLnBrk="0" hangingPunct="1">
              <a:lnSpc>
                <a:spcPct val="100000"/>
              </a:lnSpc>
              <a:spcBef>
                <a:spcPts val="0"/>
              </a:spcBef>
              <a:spcAft>
                <a:spcPts val="0"/>
              </a:spcAft>
              <a:buClrTx/>
              <a:buSzTx/>
              <a:buFontTx/>
              <a:buNone/>
              <a:tabLst/>
              <a:defRPr/>
            </a:pPr>
            <a:endParaRPr lang="en-AU" dirty="0"/>
          </a:p>
          <a:p>
            <a:pPr marL="0" marR="0" lvl="0" indent="0" algn="l" defTabSz="389626" rtl="0" eaLnBrk="1" fontAlgn="auto" latinLnBrk="0" hangingPunct="1">
              <a:lnSpc>
                <a:spcPct val="100000"/>
              </a:lnSpc>
              <a:spcBef>
                <a:spcPts val="0"/>
              </a:spcBef>
              <a:spcAft>
                <a:spcPts val="0"/>
              </a:spcAft>
              <a:buClrTx/>
              <a:buSzTx/>
              <a:buFontTx/>
              <a:buNone/>
              <a:tabLst/>
              <a:defRPr/>
            </a:pPr>
            <a:r>
              <a:rPr lang="en-US" dirty="0"/>
              <a:t>Vin specific parts can’t be used, there just won’t be enough data</a:t>
            </a:r>
          </a:p>
          <a:p>
            <a:pPr marL="0" marR="0" lvl="0" indent="0" algn="l" defTabSz="389626"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43</a:t>
            </a:fld>
            <a:endParaRPr lang="en-US"/>
          </a:p>
        </p:txBody>
      </p:sp>
    </p:spTree>
    <p:extLst>
      <p:ext uri="{BB962C8B-B14F-4D97-AF65-F5344CB8AC3E}">
        <p14:creationId xmlns:p14="http://schemas.microsoft.com/office/powerpoint/2010/main" val="42667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a:t>
            </a:fld>
            <a:endParaRPr lang="en-US"/>
          </a:p>
        </p:txBody>
      </p:sp>
    </p:spTree>
    <p:extLst>
      <p:ext uri="{BB962C8B-B14F-4D97-AF65-F5344CB8AC3E}">
        <p14:creationId xmlns:p14="http://schemas.microsoft.com/office/powerpoint/2010/main" val="1586816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Infrequent items may be interesting but are dropped by support. </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44</a:t>
            </a:fld>
            <a:endParaRPr lang="en-US"/>
          </a:p>
        </p:txBody>
      </p:sp>
    </p:spTree>
    <p:extLst>
      <p:ext uri="{BB962C8B-B14F-4D97-AF65-F5344CB8AC3E}">
        <p14:creationId xmlns:p14="http://schemas.microsoft.com/office/powerpoint/2010/main" val="3062939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23" b="0" i="0" u="none" strike="noStrike" kern="1200" dirty="0">
                <a:solidFill>
                  <a:schemeClr val="tx1"/>
                </a:solidFill>
                <a:effectLst/>
                <a:latin typeface="+mn-lt"/>
                <a:ea typeface="+mn-ea"/>
                <a:cs typeface="+mn-cs"/>
              </a:rPr>
              <a:t>Association Rule Interestingness Measures: Experimental and Theoretical Studies</a:t>
            </a:r>
          </a:p>
          <a:p>
            <a:r>
              <a:rPr lang="en-AU" sz="1023" b="0" i="0" u="none" strike="noStrike" kern="1200" dirty="0">
                <a:solidFill>
                  <a:schemeClr val="tx1"/>
                </a:solidFill>
                <a:effectLst/>
                <a:latin typeface="+mn-lt"/>
                <a:ea typeface="+mn-ea"/>
                <a:cs typeface="+mn-cs"/>
              </a:rPr>
              <a:t>January 2007</a:t>
            </a:r>
          </a:p>
          <a:p>
            <a:r>
              <a:rPr lang="en-AU" sz="1023" b="0" i="0" u="none" strike="noStrike" kern="1200" dirty="0">
                <a:solidFill>
                  <a:schemeClr val="tx1"/>
                </a:solidFill>
                <a:effectLst/>
                <a:latin typeface="+mn-lt"/>
                <a:ea typeface="+mn-ea"/>
                <a:cs typeface="+mn-cs"/>
              </a:rPr>
              <a:t>In book: </a:t>
            </a:r>
            <a:r>
              <a:rPr lang="en-AU" sz="1023" b="0" i="0" u="sng" strike="noStrike" kern="1200" dirty="0">
                <a:solidFill>
                  <a:schemeClr val="tx1"/>
                </a:solidFill>
                <a:effectLst/>
                <a:latin typeface="+mn-lt"/>
                <a:ea typeface="+mn-ea"/>
                <a:cs typeface="+mn-cs"/>
                <a:hlinkClick r:id="rId3"/>
              </a:rPr>
              <a:t>Quality Measures in Data Mining (pp.51-76)</a:t>
            </a:r>
            <a:endParaRPr lang="en-AU" sz="1023" b="0" i="0" u="none" strike="noStrike"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50</a:t>
            </a:fld>
            <a:endParaRPr lang="en-US"/>
          </a:p>
        </p:txBody>
      </p:sp>
    </p:spTree>
    <p:extLst>
      <p:ext uri="{BB962C8B-B14F-4D97-AF65-F5344CB8AC3E}">
        <p14:creationId xmlns:p14="http://schemas.microsoft.com/office/powerpoint/2010/main" val="2352336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51</a:t>
            </a:fld>
            <a:endParaRPr lang="en-US"/>
          </a:p>
        </p:txBody>
      </p:sp>
    </p:spTree>
    <p:extLst>
      <p:ext uri="{BB962C8B-B14F-4D97-AF65-F5344CB8AC3E}">
        <p14:creationId xmlns:p14="http://schemas.microsoft.com/office/powerpoint/2010/main" val="1815042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52</a:t>
            </a:fld>
            <a:endParaRPr lang="en-US"/>
          </a:p>
        </p:txBody>
      </p:sp>
    </p:spTree>
    <p:extLst>
      <p:ext uri="{BB962C8B-B14F-4D97-AF65-F5344CB8AC3E}">
        <p14:creationId xmlns:p14="http://schemas.microsoft.com/office/powerpoint/2010/main" val="149679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r>
              <a:rPr lang="en-AU" sz="1023" b="0" i="0" u="none" strike="noStrike" kern="1200" dirty="0">
                <a:solidFill>
                  <a:schemeClr val="tx1"/>
                </a:solidFill>
                <a:effectLst/>
                <a:latin typeface="+mn-lt"/>
                <a:ea typeface="+mn-ea"/>
                <a:cs typeface="+mn-cs"/>
              </a:rPr>
              <a:t>Content-based filtering. It relies on similarities between features of the items. It recommends items to a customer based on previously rated highest items by the same customer. List of features about these items needs to be generated.</a:t>
            </a:r>
            <a:r>
              <a:rPr lang="en-AU" sz="1023" kern="1200" dirty="0">
                <a:solidFill>
                  <a:schemeClr val="tx1"/>
                </a:solidFill>
                <a:effectLst/>
                <a:latin typeface="+mn-lt"/>
                <a:ea typeface="+mn-ea"/>
                <a:cs typeface="+mn-cs"/>
              </a:rPr>
              <a:t> </a:t>
            </a:r>
          </a:p>
          <a:p>
            <a:pPr marL="0" marR="0" lvl="0" indent="0" algn="l" defTabSz="389626" rtl="0" eaLnBrk="1" fontAlgn="auto" latinLnBrk="0" hangingPunct="1">
              <a:lnSpc>
                <a:spcPct val="100000"/>
              </a:lnSpc>
              <a:spcBef>
                <a:spcPts val="0"/>
              </a:spcBef>
              <a:spcAft>
                <a:spcPts val="0"/>
              </a:spcAft>
              <a:buClrTx/>
              <a:buSzTx/>
              <a:buFontTx/>
              <a:buNone/>
              <a:tabLst/>
              <a:defRPr/>
            </a:pPr>
            <a:endParaRPr lang="en-AU" sz="1023" kern="1200" dirty="0">
              <a:solidFill>
                <a:schemeClr val="tx1"/>
              </a:solidFill>
              <a:effectLst/>
              <a:latin typeface="+mn-lt"/>
              <a:ea typeface="+mn-ea"/>
              <a:cs typeface="+mn-cs"/>
            </a:endParaRPr>
          </a:p>
          <a:p>
            <a:pPr marL="0" marR="0" lvl="0" indent="0" algn="l" defTabSz="389626" rtl="0" eaLnBrk="1" fontAlgn="auto" latinLnBrk="0" hangingPunct="1">
              <a:lnSpc>
                <a:spcPct val="100000"/>
              </a:lnSpc>
              <a:spcBef>
                <a:spcPts val="0"/>
              </a:spcBef>
              <a:spcAft>
                <a:spcPts val="0"/>
              </a:spcAft>
              <a:buClrTx/>
              <a:buSzTx/>
              <a:buFontTx/>
              <a:buNone/>
              <a:tabLst/>
              <a:defRPr/>
            </a:pPr>
            <a:r>
              <a:rPr lang="en-AU" sz="1023" b="1" kern="1200" dirty="0">
                <a:solidFill>
                  <a:schemeClr val="tx1"/>
                </a:solidFill>
                <a:effectLst/>
                <a:latin typeface="+mn-lt"/>
                <a:ea typeface="+mn-ea"/>
                <a:cs typeface="+mn-cs"/>
              </a:rPr>
              <a:t>Collaborative Filtering</a:t>
            </a:r>
            <a:r>
              <a:rPr lang="en-AU" sz="1023" kern="1200" dirty="0">
                <a:solidFill>
                  <a:schemeClr val="tx1"/>
                </a:solidFill>
                <a:effectLst/>
                <a:latin typeface="+mn-lt"/>
                <a:ea typeface="+mn-ea"/>
                <a:cs typeface="+mn-cs"/>
              </a:rPr>
              <a:t>, on the other hand, doesn’t need anything else except users’ historical preference on a set of items. Because it’s based on historical data, the core assumption here is that the users who have agreed in the past tend to also agree in the future. In terms of user preference, it usually expressed by two categories. </a:t>
            </a:r>
            <a:r>
              <a:rPr lang="en-AU" sz="1023" b="1" kern="1200" dirty="0">
                <a:solidFill>
                  <a:schemeClr val="tx1"/>
                </a:solidFill>
                <a:effectLst/>
                <a:latin typeface="+mn-lt"/>
                <a:ea typeface="+mn-ea"/>
                <a:cs typeface="+mn-cs"/>
              </a:rPr>
              <a:t>Explicit Rating</a:t>
            </a:r>
            <a:r>
              <a:rPr lang="en-AU" sz="1023" kern="1200" dirty="0">
                <a:solidFill>
                  <a:schemeClr val="tx1"/>
                </a:solidFill>
                <a:effectLst/>
                <a:latin typeface="+mn-lt"/>
                <a:ea typeface="+mn-ea"/>
                <a:cs typeface="+mn-cs"/>
              </a:rPr>
              <a:t>, is a rate given by a user to an item on a sliding scale, like 5 stars for Titanic. This is the most direct feedback from users to show how much they like an item. </a:t>
            </a:r>
            <a:r>
              <a:rPr lang="en-AU" sz="1023" b="1" kern="1200" dirty="0">
                <a:solidFill>
                  <a:schemeClr val="tx1"/>
                </a:solidFill>
                <a:effectLst/>
                <a:latin typeface="+mn-lt"/>
                <a:ea typeface="+mn-ea"/>
                <a:cs typeface="+mn-cs"/>
              </a:rPr>
              <a:t>Implicit Rating</a:t>
            </a:r>
            <a:r>
              <a:rPr lang="en-AU" sz="1023" kern="1200" dirty="0">
                <a:solidFill>
                  <a:schemeClr val="tx1"/>
                </a:solidFill>
                <a:effectLst/>
                <a:latin typeface="+mn-lt"/>
                <a:ea typeface="+mn-ea"/>
                <a:cs typeface="+mn-cs"/>
              </a:rPr>
              <a:t>, suggests users preference indirectly, such as page views, clicks, purchase records, whether or not listen to a music track, and so on. In this article, I will take a close look at collaborative filtering that is a traditional and powerful tool for recommender systems.</a:t>
            </a:r>
          </a:p>
          <a:p>
            <a:pPr marL="0" marR="0" lvl="0" indent="0" algn="l" defTabSz="389626" rtl="0" eaLnBrk="1" fontAlgn="auto" latinLnBrk="0" hangingPunct="1">
              <a:lnSpc>
                <a:spcPct val="100000"/>
              </a:lnSpc>
              <a:spcBef>
                <a:spcPts val="0"/>
              </a:spcBef>
              <a:spcAft>
                <a:spcPts val="0"/>
              </a:spcAft>
              <a:buClrTx/>
              <a:buSzTx/>
              <a:buFontTx/>
              <a:buNone/>
              <a:tabLst/>
              <a:defRPr/>
            </a:pPr>
            <a:endParaRPr lang="en-AU" sz="1023"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3</a:t>
            </a:fld>
            <a:endParaRPr lang="en-US"/>
          </a:p>
        </p:txBody>
      </p:sp>
    </p:spTree>
    <p:extLst>
      <p:ext uri="{BB962C8B-B14F-4D97-AF65-F5344CB8AC3E}">
        <p14:creationId xmlns:p14="http://schemas.microsoft.com/office/powerpoint/2010/main" val="2878049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If/Then are not switchable. </a:t>
            </a:r>
          </a:p>
          <a:p>
            <a:endParaRPr lang="en-US" dirty="0"/>
          </a:p>
          <a:p>
            <a:r>
              <a:rPr lang="en-US" dirty="0"/>
              <a:t>If buy Engine then oil</a:t>
            </a: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6</a:t>
            </a:fld>
            <a:endParaRPr lang="en-US"/>
          </a:p>
        </p:txBody>
      </p:sp>
    </p:spTree>
    <p:extLst>
      <p:ext uri="{BB962C8B-B14F-4D97-AF65-F5344CB8AC3E}">
        <p14:creationId xmlns:p14="http://schemas.microsoft.com/office/powerpoint/2010/main" val="246348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further metrics and rule approaches that cover ‘Interesting’, easiest is human review.</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7</a:t>
            </a:fld>
            <a:endParaRPr lang="en-US"/>
          </a:p>
        </p:txBody>
      </p:sp>
    </p:spTree>
    <p:extLst>
      <p:ext uri="{BB962C8B-B14F-4D97-AF65-F5344CB8AC3E}">
        <p14:creationId xmlns:p14="http://schemas.microsoft.com/office/powerpoint/2010/main" val="2129269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12</a:t>
            </a:fld>
            <a:endParaRPr lang="en-US"/>
          </a:p>
        </p:txBody>
      </p:sp>
    </p:spTree>
    <p:extLst>
      <p:ext uri="{BB962C8B-B14F-4D97-AF65-F5344CB8AC3E}">
        <p14:creationId xmlns:p14="http://schemas.microsoft.com/office/powerpoint/2010/main" val="112874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13</a:t>
            </a:fld>
            <a:endParaRPr lang="en-US"/>
          </a:p>
        </p:txBody>
      </p:sp>
    </p:spTree>
    <p:extLst>
      <p:ext uri="{BB962C8B-B14F-4D97-AF65-F5344CB8AC3E}">
        <p14:creationId xmlns:p14="http://schemas.microsoft.com/office/powerpoint/2010/main" val="296414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14</a:t>
            </a:fld>
            <a:endParaRPr lang="en-US"/>
          </a:p>
        </p:txBody>
      </p:sp>
    </p:spTree>
    <p:extLst>
      <p:ext uri="{BB962C8B-B14F-4D97-AF65-F5344CB8AC3E}">
        <p14:creationId xmlns:p14="http://schemas.microsoft.com/office/powerpoint/2010/main" val="992484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4"/>
          <p:cNvSpPr>
            <a:spLocks noGrp="1"/>
          </p:cNvSpPr>
          <p:nvPr>
            <p:ph type="body" sz="quarter" idx="11" hasCustomPrompt="1"/>
          </p:nvPr>
        </p:nvSpPr>
        <p:spPr>
          <a:xfrm>
            <a:off x="401819" y="551298"/>
            <a:ext cx="8134421" cy="829613"/>
          </a:xfrm>
          <a:prstGeom prst="rect">
            <a:avLst/>
          </a:prstGeom>
        </p:spPr>
        <p:txBody>
          <a:bodyPr vert="horz" wrap="square" lIns="0" tIns="0" rIns="0" bIns="0" anchor="b" anchorCtr="0">
            <a:noAutofit/>
          </a:bodyPr>
          <a:lstStyle>
            <a:lvl1pPr marL="0" indent="0">
              <a:lnSpc>
                <a:spcPct val="90000"/>
              </a:lnSpc>
              <a:buNone/>
              <a:defRPr sz="3200" spc="-68" baseline="0">
                <a:solidFill>
                  <a:schemeClr val="tx2"/>
                </a:solidFill>
                <a:latin typeface="Arial Rounded MT Bold" charset="0"/>
                <a:ea typeface="Arial Rounded MT Bold" charset="0"/>
                <a:cs typeface="Arial Rounded MT Bold" charset="0"/>
              </a:defRPr>
            </a:lvl1pPr>
            <a:lvl2pPr marL="342900" indent="0">
              <a:buNone/>
              <a:defRPr sz="2550">
                <a:latin typeface="Verdana"/>
                <a:cs typeface="Verdana"/>
              </a:defRPr>
            </a:lvl2pPr>
            <a:lvl3pPr marL="685800" indent="0">
              <a:buNone/>
              <a:defRPr sz="2550">
                <a:latin typeface="Verdana"/>
                <a:cs typeface="Verdana"/>
              </a:defRPr>
            </a:lvl3pPr>
            <a:lvl4pPr marL="1028700" indent="0">
              <a:buNone/>
              <a:defRPr sz="2550">
                <a:latin typeface="Verdana"/>
                <a:cs typeface="Verdana"/>
              </a:defRPr>
            </a:lvl4pPr>
            <a:lvl5pPr marL="1371600" indent="0">
              <a:buNone/>
              <a:defRPr sz="2550">
                <a:latin typeface="Verdana"/>
                <a:cs typeface="Verdana"/>
              </a:defRPr>
            </a:lvl5pPr>
          </a:lstStyle>
          <a:p>
            <a:r>
              <a:rPr lang="en-US" dirty="0">
                <a:solidFill>
                  <a:schemeClr val="bg2"/>
                </a:solidFill>
              </a:rPr>
              <a:t>Main Title</a:t>
            </a:r>
            <a:br>
              <a:rPr lang="en-US" dirty="0">
                <a:solidFill>
                  <a:schemeClr val="bg2"/>
                </a:solidFill>
              </a:rPr>
            </a:br>
            <a:r>
              <a:rPr lang="en-US" dirty="0"/>
              <a:t>Sub Title</a:t>
            </a:r>
          </a:p>
        </p:txBody>
      </p:sp>
      <p:grpSp>
        <p:nvGrpSpPr>
          <p:cNvPr id="9" name="Group 8"/>
          <p:cNvGrpSpPr/>
          <p:nvPr userDrawn="1"/>
        </p:nvGrpSpPr>
        <p:grpSpPr>
          <a:xfrm>
            <a:off x="1171018" y="2470243"/>
            <a:ext cx="4229658" cy="2121993"/>
            <a:chOff x="2155911" y="927552"/>
            <a:chExt cx="3406769" cy="2216827"/>
          </a:xfrm>
        </p:grpSpPr>
        <p:sp>
          <p:nvSpPr>
            <p:cNvPr id="12" name="Cube 11"/>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3" name="Cube 12"/>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4" name="Cube 13"/>
            <p:cNvSpPr/>
            <p:nvPr/>
          </p:nvSpPr>
          <p:spPr>
            <a:xfrm rot="21244448">
              <a:off x="3605737"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18" name="Cube 17"/>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19" name="Cube 18"/>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0" name="Cube 19"/>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1" name="Cube 20"/>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2" name="Cube 21"/>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3" name="Cube 22"/>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4" name="Cube 23"/>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5" name="Cube 24"/>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6" name="Cube 25"/>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7" name="Cube 26"/>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8" name="Cube 27"/>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9" name="Cube 28"/>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5" name="Text Placeholder 4"/>
          <p:cNvSpPr>
            <a:spLocks noGrp="1"/>
          </p:cNvSpPr>
          <p:nvPr>
            <p:ph type="body" sz="quarter" idx="12" hasCustomPrompt="1"/>
          </p:nvPr>
        </p:nvSpPr>
        <p:spPr>
          <a:xfrm>
            <a:off x="340606" y="1509511"/>
            <a:ext cx="1573212" cy="231775"/>
          </a:xfrm>
          <a:prstGeom prst="rect">
            <a:avLst/>
          </a:prstGeom>
        </p:spPr>
        <p:txBody>
          <a:bodyPr/>
          <a:lstStyle>
            <a:lvl1pPr marL="0" indent="0" algn="l">
              <a:buNone/>
              <a:defRPr sz="1400" baseline="0">
                <a:latin typeface="Arial Rounded MT Bold" charset="0"/>
                <a:ea typeface="Arial Rounded MT Bold" charset="0"/>
                <a:cs typeface="Arial Rounded MT Bold" charset="0"/>
              </a:defRPr>
            </a:lvl1pPr>
          </a:lstStyle>
          <a:p>
            <a:pPr lvl="0"/>
            <a:r>
              <a:rPr lang="en-US" dirty="0"/>
              <a:t>Name</a:t>
            </a:r>
          </a:p>
        </p:txBody>
      </p:sp>
      <p:sp>
        <p:nvSpPr>
          <p:cNvPr id="30" name="Text Placeholder 4"/>
          <p:cNvSpPr>
            <a:spLocks noGrp="1"/>
          </p:cNvSpPr>
          <p:nvPr>
            <p:ph type="body" sz="quarter" idx="13" hasCustomPrompt="1"/>
          </p:nvPr>
        </p:nvSpPr>
        <p:spPr>
          <a:xfrm>
            <a:off x="340606" y="1890645"/>
            <a:ext cx="1573212" cy="231775"/>
          </a:xfrm>
          <a:prstGeom prst="rect">
            <a:avLst/>
          </a:prstGeom>
        </p:spPr>
        <p:txBody>
          <a:bodyPr/>
          <a:lstStyle>
            <a:lvl1pPr marL="0" indent="0" algn="l">
              <a:buNone/>
              <a:defRPr sz="1400" baseline="0">
                <a:latin typeface="Arial Rounded MT Bold" charset="0"/>
                <a:ea typeface="Arial Rounded MT Bold" charset="0"/>
                <a:cs typeface="Arial Rounded MT Bold" charset="0"/>
              </a:defRPr>
            </a:lvl1pPr>
          </a:lstStyle>
          <a:p>
            <a:pPr lvl="0"/>
            <a:r>
              <a:rPr lang="en-US"/>
              <a:t>Version</a:t>
            </a:r>
            <a:endParaRPr lang="en-US" dirty="0"/>
          </a:p>
        </p:txBody>
      </p:sp>
      <p:sp>
        <p:nvSpPr>
          <p:cNvPr id="32" name="Text Placeholder 4"/>
          <p:cNvSpPr>
            <a:spLocks noGrp="1"/>
          </p:cNvSpPr>
          <p:nvPr>
            <p:ph type="body" sz="quarter" idx="14" hasCustomPrompt="1"/>
          </p:nvPr>
        </p:nvSpPr>
        <p:spPr>
          <a:xfrm>
            <a:off x="2338464" y="1885798"/>
            <a:ext cx="1573212" cy="231775"/>
          </a:xfrm>
          <a:prstGeom prst="rect">
            <a:avLst/>
          </a:prstGeom>
        </p:spPr>
        <p:txBody>
          <a:bodyPr/>
          <a:lstStyle>
            <a:lvl1pPr marL="0" indent="0" algn="l">
              <a:buNone/>
              <a:defRPr sz="1400" baseline="0">
                <a:latin typeface="Arial Rounded MT Bold" charset="0"/>
                <a:ea typeface="Arial Rounded MT Bold" charset="0"/>
                <a:cs typeface="Arial Rounded MT Bold" charset="0"/>
              </a:defRPr>
            </a:lvl1pPr>
          </a:lstStyle>
          <a:p>
            <a:pPr lvl="0"/>
            <a:r>
              <a:rPr lang="en-US"/>
              <a:t>Date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ints Pag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p:nvPr>
        </p:nvSpPr>
        <p:spPr>
          <a:xfrm>
            <a:off x="358777" y="812825"/>
            <a:ext cx="8423275" cy="3798588"/>
          </a:xfrm>
          <a:prstGeom prst="rect">
            <a:avLst/>
          </a:prstGeom>
        </p:spPr>
        <p:txBody>
          <a:bodyPr/>
          <a:lstStyle>
            <a:lvl1pPr marL="257175" indent="-257175">
              <a:buFont typeface="Arial" panose="020B0604020202020204" pitchFamily="34" charset="0"/>
              <a:buChar char="•"/>
              <a:defRPr sz="1350">
                <a:latin typeface="Calibri" charset="0"/>
                <a:ea typeface="Calibri" charset="0"/>
                <a:cs typeface="Calibri" charset="0"/>
              </a:defRPr>
            </a:lvl1pPr>
            <a:lvl2pPr marL="514350" indent="-257175">
              <a:buFont typeface="Arial" panose="020B0604020202020204" pitchFamily="34" charset="0"/>
              <a:buChar char="•"/>
              <a:defRPr sz="1350">
                <a:latin typeface="Calibri" charset="0"/>
                <a:ea typeface="Calibri" charset="0"/>
                <a:cs typeface="Calibri" charset="0"/>
              </a:defRPr>
            </a:lvl2pPr>
            <a:lvl3pPr marL="771525" indent="-257175">
              <a:buFont typeface="Arial" panose="020B0604020202020204" pitchFamily="34" charset="0"/>
              <a:buChar char="•"/>
              <a:defRPr sz="1350">
                <a:latin typeface="Calibri" charset="0"/>
                <a:ea typeface="Calibri" charset="0"/>
                <a:cs typeface="Calibri" charset="0"/>
              </a:defRPr>
            </a:lvl3pPr>
            <a:lvl4pPr marL="1028700" indent="-257175">
              <a:buFont typeface="Arial" panose="020B0604020202020204" pitchFamily="34" charset="0"/>
              <a:buChar char="•"/>
              <a:defRPr sz="1350">
                <a:latin typeface="Calibri" charset="0"/>
                <a:ea typeface="Calibri" charset="0"/>
                <a:cs typeface="Calibri" charset="0"/>
              </a:defRPr>
            </a:lvl4pPr>
            <a:lvl5pPr marL="1328738" indent="-257175">
              <a:buFont typeface="Arial" panose="020B0604020202020204" pitchFamily="34" charset="0"/>
              <a:buChar char="•"/>
              <a:defRPr sz="1350">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25598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ag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hasCustomPrompt="1"/>
          </p:nvPr>
        </p:nvSpPr>
        <p:spPr>
          <a:xfrm>
            <a:off x="358777" y="812825"/>
            <a:ext cx="8423275" cy="3798588"/>
          </a:xfrm>
          <a:prstGeom prst="rect">
            <a:avLst/>
          </a:prstGeom>
        </p:spPr>
        <p:txBody>
          <a:bodyPr/>
          <a:lstStyle>
            <a:lvl1pPr marL="0" indent="0">
              <a:buFont typeface="Arial" panose="020B0604020202020204" pitchFamily="34" charset="0"/>
              <a:buNone/>
              <a:defRPr sz="1350">
                <a:latin typeface="Calibri" charset="0"/>
                <a:ea typeface="Calibri" charset="0"/>
                <a:cs typeface="Calibri" charset="0"/>
              </a:defRPr>
            </a:lvl1pPr>
            <a:lvl2pPr marL="257175" indent="0">
              <a:buFont typeface="Arial" panose="020B0604020202020204" pitchFamily="34" charset="0"/>
              <a:buNone/>
              <a:defRPr sz="1350">
                <a:latin typeface="Calibri" charset="0"/>
                <a:ea typeface="Calibri" charset="0"/>
                <a:cs typeface="Calibri" charset="0"/>
              </a:defRPr>
            </a:lvl2pPr>
            <a:lvl3pPr marL="514350" indent="0">
              <a:buFont typeface="Arial" panose="020B0604020202020204" pitchFamily="34" charset="0"/>
              <a:buNone/>
              <a:defRPr sz="1350">
                <a:latin typeface="Calibri" charset="0"/>
                <a:ea typeface="Calibri" charset="0"/>
                <a:cs typeface="Calibri" charset="0"/>
              </a:defRPr>
            </a:lvl3pPr>
            <a:lvl4pPr marL="771525" indent="0">
              <a:buFont typeface="Arial" panose="020B0604020202020204" pitchFamily="34" charset="0"/>
              <a:buNone/>
              <a:defRPr sz="1350">
                <a:latin typeface="Calibri" charset="0"/>
                <a:ea typeface="Calibri" charset="0"/>
                <a:cs typeface="Calibri" charset="0"/>
              </a:defRPr>
            </a:lvl4pPr>
            <a:lvl5pPr marL="1071563" indent="0">
              <a:buFont typeface="Arial" panose="020B0604020202020204" pitchFamily="34" charset="0"/>
              <a:buNone/>
              <a:defRPr sz="1350">
                <a:latin typeface="Calibri" charset="0"/>
                <a:ea typeface="Calibri" charset="0"/>
                <a:cs typeface="Calibri" charset="0"/>
              </a:defRPr>
            </a:lvl5pPr>
          </a:lstStyle>
          <a:p>
            <a:pPr lvl="0"/>
            <a:r>
              <a:rPr lang="en-US" dirty="0"/>
              <a:t>Text Page</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12" name="Rectangle 11"/>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grpSp>
        <p:nvGrpSpPr>
          <p:cNvPr id="25" name="Group 24"/>
          <p:cNvGrpSpPr/>
          <p:nvPr userDrawn="1"/>
        </p:nvGrpSpPr>
        <p:grpSpPr>
          <a:xfrm>
            <a:off x="8117415" y="108961"/>
            <a:ext cx="685025" cy="357320"/>
            <a:chOff x="2155911" y="927552"/>
            <a:chExt cx="3406769" cy="2216827"/>
          </a:xfrm>
        </p:grpSpPr>
        <p:sp>
          <p:nvSpPr>
            <p:cNvPr id="27" name="Cube 26"/>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28" name="Cube 27"/>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9" name="Cube 28"/>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0" name="Cube 29"/>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1" name="Cube 30"/>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2" name="Cube 31"/>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3" name="Cube 32"/>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4" name="Cube 33"/>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5" name="Cube 34"/>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6" name="Cube 35"/>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7" name="Cube 36"/>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8" name="Cube 37"/>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9" name="Cube 38"/>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0" name="Cube 39"/>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1" name="Cube 40"/>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23" name="TextBox 22"/>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230062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B0F0"/>
        </a:solidFill>
        <a:effectLst/>
      </p:bgPr>
    </p:bg>
    <p:spTree>
      <p:nvGrpSpPr>
        <p:cNvPr id="1" name=""/>
        <p:cNvGrpSpPr/>
        <p:nvPr/>
      </p:nvGrpSpPr>
      <p:grpSpPr>
        <a:xfrm>
          <a:off x="0" y="0"/>
          <a:ext cx="0" cy="0"/>
          <a:chOff x="0" y="0"/>
          <a:chExt cx="0" cy="0"/>
        </a:xfrm>
      </p:grpSpPr>
      <p:sp>
        <p:nvSpPr>
          <p:cNvPr id="10" name="Title Placeholder 6"/>
          <p:cNvSpPr>
            <a:spLocks noGrp="1"/>
          </p:cNvSpPr>
          <p:nvPr>
            <p:ph type="title" hasCustomPrompt="1"/>
          </p:nvPr>
        </p:nvSpPr>
        <p:spPr>
          <a:xfrm>
            <a:off x="1325707" y="1811827"/>
            <a:ext cx="6871305" cy="1598899"/>
          </a:xfrm>
          <a:prstGeom prst="rect">
            <a:avLst/>
          </a:prstGeom>
        </p:spPr>
        <p:txBody>
          <a:bodyPr vert="horz" wrap="square" lIns="0" tIns="0" rIns="0" bIns="0" rtlCol="0" anchor="ctr" anchorCtr="0">
            <a:spAutoFit/>
          </a:bodyPr>
          <a:lstStyle>
            <a:lvl1pPr algn="ctr">
              <a:lnSpc>
                <a:spcPct val="90000"/>
              </a:lnSpc>
              <a:defRPr lang="en-US" sz="5772" kern="1200" spc="-68" baseline="0" dirty="0" smtClean="0">
                <a:solidFill>
                  <a:srgbClr val="FFFFFF"/>
                </a:solidFill>
                <a:effectLst>
                  <a:outerShdw blurRad="50800" dist="38100" dir="2700000" algn="tl" rotWithShape="0">
                    <a:prstClr val="black">
                      <a:alpha val="40000"/>
                    </a:prstClr>
                  </a:outerShdw>
                  <a:reflection blurRad="6350" stA="55000" endA="300" endPos="45500" dir="5400000" sy="-100000" algn="bl" rotWithShape="0"/>
                </a:effectLst>
                <a:latin typeface="Verdana"/>
                <a:ea typeface="Arial Rounded MT Bold" charset="0"/>
                <a:cs typeface="Arial Rounded MT Bold" charset="0"/>
              </a:defRPr>
            </a:lvl1pPr>
          </a:lstStyle>
          <a:p>
            <a:r>
              <a:rPr lang="en-US" dirty="0"/>
              <a:t>Headline goes here</a:t>
            </a:r>
          </a:p>
        </p:txBody>
      </p:sp>
      <p:grpSp>
        <p:nvGrpSpPr>
          <p:cNvPr id="25" name="Group 24"/>
          <p:cNvGrpSpPr/>
          <p:nvPr userDrawn="1"/>
        </p:nvGrpSpPr>
        <p:grpSpPr>
          <a:xfrm>
            <a:off x="8117415" y="108961"/>
            <a:ext cx="685025" cy="357320"/>
            <a:chOff x="2155911" y="927552"/>
            <a:chExt cx="3406769" cy="2216827"/>
          </a:xfrm>
          <a:effectLst>
            <a:outerShdw blurRad="50800" dist="50800" dir="5400000" algn="ctr" rotWithShape="0">
              <a:schemeClr val="bg1"/>
            </a:outerShdw>
          </a:effectLst>
        </p:grpSpPr>
        <p:sp>
          <p:nvSpPr>
            <p:cNvPr id="27" name="Cube 26"/>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28" name="Cube 27"/>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9" name="Cube 28"/>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0" name="Cube 29"/>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1" name="Cube 30"/>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2" name="Cube 31"/>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3" name="Cube 32"/>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4" name="Cube 33"/>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5" name="Cube 34"/>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6" name="Cube 35"/>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7" name="Cube 36"/>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8" name="Cube 37"/>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9" name="Cube 38"/>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0" name="Cube 39"/>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1" name="Cube 40"/>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23" name="TextBox 22"/>
          <p:cNvSpPr txBox="1"/>
          <p:nvPr userDrawn="1"/>
        </p:nvSpPr>
        <p:spPr>
          <a:xfrm>
            <a:off x="358776" y="4727072"/>
            <a:ext cx="295275" cy="207749"/>
          </a:xfrm>
          <a:prstGeom prst="rect">
            <a:avLst/>
          </a:prstGeom>
          <a:noFill/>
        </p:spPr>
        <p:txBody>
          <a:bodyPr wrap="square" lIns="0" bIns="0" rtlCol="0">
            <a:spAutoFit/>
          </a:bodyPr>
          <a:lstStyle/>
          <a:p>
            <a:fld id="{E27F3237-9BDF-AC4C-804E-23351D8DC823}" type="slidenum">
              <a:rPr lang="en-US" sz="1050" kern="1200" smtClean="0">
                <a:solidFill>
                  <a:schemeClr val="bg1"/>
                </a:solidFill>
                <a:latin typeface="Calibri" charset="0"/>
                <a:ea typeface="Calibri" charset="0"/>
                <a:cs typeface="Calibri" charset="0"/>
              </a:rPr>
              <a:t>‹#›</a:t>
            </a:fld>
            <a:endParaRPr lang="en-US" sz="1050" kern="1200" dirty="0">
              <a:solidFill>
                <a:schemeClr val="bg1"/>
              </a:solidFill>
              <a:latin typeface="Calibri" charset="0"/>
              <a:ea typeface="Calibri" charset="0"/>
              <a:cs typeface="Calibri" charset="0"/>
            </a:endParaRPr>
          </a:p>
        </p:txBody>
      </p:sp>
      <p:sp>
        <p:nvSpPr>
          <p:cNvPr id="24"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solidFill>
                <a:latin typeface="Calibri" charset="0"/>
                <a:ea typeface="Calibri" charset="0"/>
                <a:cs typeface="Calibri" charset="0"/>
              </a:rPr>
              <a:t>© 2015 Kim</a:t>
            </a:r>
            <a:r>
              <a:rPr lang="en-US" sz="1050" baseline="0" dirty="0">
                <a:solidFill>
                  <a:schemeClr val="bg1"/>
                </a:solidFill>
                <a:latin typeface="Calibri" charset="0"/>
                <a:ea typeface="Calibri" charset="0"/>
                <a:cs typeface="Calibri" charset="0"/>
              </a:rPr>
              <a:t> Horn</a:t>
            </a:r>
            <a:endParaRPr lang="en-US" sz="1050" dirty="0">
              <a:solidFill>
                <a:schemeClr val="bg1"/>
              </a:solidFill>
              <a:latin typeface="Calibri" charset="0"/>
              <a:ea typeface="Calibri" charset="0"/>
              <a:cs typeface="Calibri"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166690"/>
      </p:ext>
    </p:extLst>
  </p:cSld>
  <p:clrMap bg1="lt1" tx1="dk1" bg2="lt2" tx2="dk2" accent1="accent1" accent2="accent2" accent3="accent3" accent4="accent4" accent5="accent5" accent6="accent6" hlink="hlink" folHlink="folHlink"/>
  <p:sldLayoutIdLst>
    <p:sldLayoutId id="2147483679" r:id="rId1"/>
    <p:sldLayoutId id="2147483673" r:id="rId2"/>
    <p:sldLayoutId id="2147483677" r:id="rId3"/>
    <p:sldLayoutId id="2147483674" r:id="rId4"/>
    <p:sldLayoutId id="2147483678" r:id="rId5"/>
  </p:sldLayoutIdLst>
  <p:hf sldNum="0"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AI Parts Recommendation</a:t>
            </a:r>
          </a:p>
          <a:p>
            <a:r>
              <a:rPr lang="en-US" sz="2400" dirty="0"/>
              <a:t>Recommendations as a product.</a:t>
            </a:r>
          </a:p>
        </p:txBody>
      </p:sp>
      <p:sp>
        <p:nvSpPr>
          <p:cNvPr id="3" name="Text Placeholder 2"/>
          <p:cNvSpPr>
            <a:spLocks noGrp="1"/>
          </p:cNvSpPr>
          <p:nvPr>
            <p:ph type="body" sz="quarter" idx="12"/>
          </p:nvPr>
        </p:nvSpPr>
        <p:spPr>
          <a:xfrm>
            <a:off x="340606" y="1509511"/>
            <a:ext cx="1573212" cy="286632"/>
          </a:xfrm>
        </p:spPr>
        <p:txBody>
          <a:bodyPr/>
          <a:lstStyle/>
          <a:p>
            <a:r>
              <a:rPr lang="en-US" dirty="0"/>
              <a:t>Kim Horn</a:t>
            </a:r>
          </a:p>
        </p:txBody>
      </p:sp>
      <p:sp>
        <p:nvSpPr>
          <p:cNvPr id="5" name="Text Placeholder 4"/>
          <p:cNvSpPr>
            <a:spLocks noGrp="1"/>
          </p:cNvSpPr>
          <p:nvPr>
            <p:ph type="body" sz="quarter" idx="13"/>
          </p:nvPr>
        </p:nvSpPr>
        <p:spPr/>
        <p:txBody>
          <a:bodyPr/>
          <a:lstStyle/>
          <a:p>
            <a:r>
              <a:rPr lang="en-US" dirty="0"/>
              <a:t>Version 2.5</a:t>
            </a:r>
          </a:p>
        </p:txBody>
      </p:sp>
      <p:sp>
        <p:nvSpPr>
          <p:cNvPr id="6" name="Text Placeholder 5"/>
          <p:cNvSpPr>
            <a:spLocks noGrp="1"/>
          </p:cNvSpPr>
          <p:nvPr>
            <p:ph type="body" sz="quarter" idx="14"/>
          </p:nvPr>
        </p:nvSpPr>
        <p:spPr/>
        <p:txBody>
          <a:bodyPr/>
          <a:lstStyle/>
          <a:p>
            <a:r>
              <a:rPr lang="en-US" dirty="0"/>
              <a:t>5  Sept 2024</a:t>
            </a:r>
          </a:p>
        </p:txBody>
      </p:sp>
    </p:spTree>
    <p:extLst>
      <p:ext uri="{BB962C8B-B14F-4D97-AF65-F5344CB8AC3E}">
        <p14:creationId xmlns:p14="http://schemas.microsoft.com/office/powerpoint/2010/main" val="1817212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9CE1-54FC-FBCC-12FA-2F9C36DADCAE}"/>
              </a:ext>
            </a:extLst>
          </p:cNvPr>
          <p:cNvSpPr>
            <a:spLocks noGrp="1"/>
          </p:cNvSpPr>
          <p:nvPr>
            <p:ph type="title"/>
          </p:nvPr>
        </p:nvSpPr>
        <p:spPr>
          <a:xfrm>
            <a:off x="1325707" y="2211551"/>
            <a:ext cx="6871305" cy="799450"/>
          </a:xfrm>
        </p:spPr>
        <p:txBody>
          <a:bodyPr/>
          <a:lstStyle/>
          <a:p>
            <a:r>
              <a:rPr lang="en-US" dirty="0"/>
              <a:t>Simple Example</a:t>
            </a:r>
          </a:p>
        </p:txBody>
      </p:sp>
    </p:spTree>
    <p:extLst>
      <p:ext uri="{BB962C8B-B14F-4D97-AF65-F5344CB8AC3E}">
        <p14:creationId xmlns:p14="http://schemas.microsoft.com/office/powerpoint/2010/main" val="3375498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F265-7FA4-33BD-9FA0-9E0653289BAD}"/>
              </a:ext>
            </a:extLst>
          </p:cNvPr>
          <p:cNvSpPr>
            <a:spLocks noGrp="1"/>
          </p:cNvSpPr>
          <p:nvPr>
            <p:ph type="title"/>
          </p:nvPr>
        </p:nvSpPr>
        <p:spPr/>
        <p:txBody>
          <a:bodyPr/>
          <a:lstStyle/>
          <a:p>
            <a:r>
              <a:rPr lang="en-US" dirty="0"/>
              <a:t>Simple Example – From Transactions to Rules</a:t>
            </a:r>
          </a:p>
        </p:txBody>
      </p:sp>
      <p:pic>
        <p:nvPicPr>
          <p:cNvPr id="4" name="Picture 3">
            <a:extLst>
              <a:ext uri="{FF2B5EF4-FFF2-40B4-BE49-F238E27FC236}">
                <a16:creationId xmlns:a16="http://schemas.microsoft.com/office/drawing/2014/main" id="{727B025E-8998-5A4D-CE26-90E74660D733}"/>
              </a:ext>
            </a:extLst>
          </p:cNvPr>
          <p:cNvPicPr>
            <a:picLocks noChangeAspect="1"/>
          </p:cNvPicPr>
          <p:nvPr/>
        </p:nvPicPr>
        <p:blipFill>
          <a:blip r:embed="rId2"/>
          <a:srcRect l="5043" t="3008"/>
          <a:stretch/>
        </p:blipFill>
        <p:spPr>
          <a:xfrm>
            <a:off x="4572000" y="495680"/>
            <a:ext cx="4406630" cy="4111453"/>
          </a:xfrm>
          <a:prstGeom prst="rect">
            <a:avLst/>
          </a:prstGeom>
        </p:spPr>
      </p:pic>
      <p:pic>
        <p:nvPicPr>
          <p:cNvPr id="5" name="Picture 4">
            <a:extLst>
              <a:ext uri="{FF2B5EF4-FFF2-40B4-BE49-F238E27FC236}">
                <a16:creationId xmlns:a16="http://schemas.microsoft.com/office/drawing/2014/main" id="{F4A51FB9-FC3F-B7DC-39B8-9D78B8A807E0}"/>
              </a:ext>
            </a:extLst>
          </p:cNvPr>
          <p:cNvPicPr>
            <a:picLocks noChangeAspect="1"/>
          </p:cNvPicPr>
          <p:nvPr/>
        </p:nvPicPr>
        <p:blipFill>
          <a:blip r:embed="rId3"/>
          <a:stretch>
            <a:fillRect/>
          </a:stretch>
        </p:blipFill>
        <p:spPr>
          <a:xfrm>
            <a:off x="938596" y="1143164"/>
            <a:ext cx="2867026" cy="2444688"/>
          </a:xfrm>
          <a:prstGeom prst="rect">
            <a:avLst/>
          </a:prstGeom>
        </p:spPr>
      </p:pic>
      <p:sp>
        <p:nvSpPr>
          <p:cNvPr id="7" name="Text Placeholder 6">
            <a:extLst>
              <a:ext uri="{FF2B5EF4-FFF2-40B4-BE49-F238E27FC236}">
                <a16:creationId xmlns:a16="http://schemas.microsoft.com/office/drawing/2014/main" id="{779BD52F-92E8-3812-ACCA-D7408F2A8AA7}"/>
              </a:ext>
            </a:extLst>
          </p:cNvPr>
          <p:cNvSpPr>
            <a:spLocks noGrp="1"/>
          </p:cNvSpPr>
          <p:nvPr>
            <p:ph type="body" sz="quarter" idx="14"/>
          </p:nvPr>
        </p:nvSpPr>
        <p:spPr>
          <a:xfrm>
            <a:off x="518200" y="563441"/>
            <a:ext cx="2867026" cy="809371"/>
          </a:xfrm>
        </p:spPr>
        <p:txBody>
          <a:bodyPr/>
          <a:lstStyle/>
          <a:p>
            <a:r>
              <a:rPr lang="en-US"/>
              <a:t>A set </a:t>
            </a:r>
            <a:r>
              <a:rPr lang="en-US" dirty="0"/>
              <a:t>of Transactions, buying Apples, Beer, Rice, Meat and Milk:</a:t>
            </a:r>
          </a:p>
        </p:txBody>
      </p:sp>
      <p:pic>
        <p:nvPicPr>
          <p:cNvPr id="8" name="Picture 7">
            <a:extLst>
              <a:ext uri="{FF2B5EF4-FFF2-40B4-BE49-F238E27FC236}">
                <a16:creationId xmlns:a16="http://schemas.microsoft.com/office/drawing/2014/main" id="{8DA83BEA-4ABB-BF08-63F8-B422AF8E921C}"/>
              </a:ext>
            </a:extLst>
          </p:cNvPr>
          <p:cNvPicPr>
            <a:picLocks noChangeAspect="1"/>
          </p:cNvPicPr>
          <p:nvPr/>
        </p:nvPicPr>
        <p:blipFill>
          <a:blip r:embed="rId4"/>
          <a:stretch>
            <a:fillRect/>
          </a:stretch>
        </p:blipFill>
        <p:spPr>
          <a:xfrm>
            <a:off x="549490" y="3641959"/>
            <a:ext cx="4848589" cy="1313075"/>
          </a:xfrm>
          <a:prstGeom prst="rect">
            <a:avLst/>
          </a:prstGeom>
        </p:spPr>
      </p:pic>
    </p:spTree>
    <p:extLst>
      <p:ext uri="{BB962C8B-B14F-4D97-AF65-F5344CB8AC3E}">
        <p14:creationId xmlns:p14="http://schemas.microsoft.com/office/powerpoint/2010/main" val="329631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BC4545-6468-3EB0-DA3B-4C36CBA19D99}"/>
              </a:ext>
            </a:extLst>
          </p:cNvPr>
          <p:cNvSpPr>
            <a:spLocks noGrp="1"/>
          </p:cNvSpPr>
          <p:nvPr>
            <p:ph type="title"/>
          </p:nvPr>
        </p:nvSpPr>
        <p:spPr>
          <a:xfrm>
            <a:off x="1325707" y="2211551"/>
            <a:ext cx="6871305" cy="799450"/>
          </a:xfrm>
        </p:spPr>
        <p:txBody>
          <a:bodyPr/>
          <a:lstStyle/>
          <a:p>
            <a:r>
              <a:rPr lang="en-US" dirty="0"/>
              <a:t>Tricky Example</a:t>
            </a:r>
          </a:p>
        </p:txBody>
      </p:sp>
    </p:spTree>
    <p:extLst>
      <p:ext uri="{BB962C8B-B14F-4D97-AF65-F5344CB8AC3E}">
        <p14:creationId xmlns:p14="http://schemas.microsoft.com/office/powerpoint/2010/main" val="1296066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7911-8D36-534B-B4DB-59E4DE6C4555}"/>
              </a:ext>
            </a:extLst>
          </p:cNvPr>
          <p:cNvSpPr>
            <a:spLocks noGrp="1"/>
          </p:cNvSpPr>
          <p:nvPr>
            <p:ph type="title"/>
          </p:nvPr>
        </p:nvSpPr>
        <p:spPr/>
        <p:txBody>
          <a:bodyPr/>
          <a:lstStyle/>
          <a:p>
            <a:r>
              <a:rPr lang="en-US" dirty="0"/>
              <a:t>Example – Lets look at Confidence as a Metric</a:t>
            </a:r>
          </a:p>
        </p:txBody>
      </p:sp>
      <p:sp>
        <p:nvSpPr>
          <p:cNvPr id="3" name="Text Placeholder 2">
            <a:extLst>
              <a:ext uri="{FF2B5EF4-FFF2-40B4-BE49-F238E27FC236}">
                <a16:creationId xmlns:a16="http://schemas.microsoft.com/office/drawing/2014/main" id="{8EBC4971-1C0B-6B4C-8211-F2A4C827A36C}"/>
              </a:ext>
            </a:extLst>
          </p:cNvPr>
          <p:cNvSpPr>
            <a:spLocks noGrp="1"/>
          </p:cNvSpPr>
          <p:nvPr>
            <p:ph type="body" sz="quarter" idx="14"/>
          </p:nvPr>
        </p:nvSpPr>
        <p:spPr/>
        <p:txBody>
          <a:bodyPr/>
          <a:lstStyle/>
          <a:p>
            <a:r>
              <a:rPr lang="en-AU" sz="1600" b="1" dirty="0"/>
              <a:t>14 Orders with Part A. Of these:</a:t>
            </a:r>
          </a:p>
          <a:p>
            <a:pPr marL="542925" lvl="1" indent="-285750">
              <a:buFont typeface="Arial" panose="020B0604020202020204" pitchFamily="34" charset="0"/>
              <a:buChar char="•"/>
            </a:pPr>
            <a:r>
              <a:rPr lang="en-AU" sz="1600" b="1" dirty="0"/>
              <a:t>10 have Part B   </a:t>
            </a:r>
          </a:p>
          <a:p>
            <a:pPr marL="542925" lvl="1" indent="-285750">
              <a:buFont typeface="Arial" panose="020B0604020202020204" pitchFamily="34" charset="0"/>
              <a:buChar char="•"/>
            </a:pPr>
            <a:r>
              <a:rPr lang="en-AU" sz="1600" b="1" dirty="0"/>
              <a:t>4 have Part C  </a:t>
            </a:r>
          </a:p>
          <a:p>
            <a:pPr marL="542925" lvl="1" indent="-285750">
              <a:buFont typeface="Arial" panose="020B0604020202020204" pitchFamily="34" charset="0"/>
              <a:buChar char="•"/>
            </a:pPr>
            <a:endParaRPr lang="en-AU" sz="1600" dirty="0"/>
          </a:p>
          <a:p>
            <a:r>
              <a:rPr lang="en-AU" sz="1600" dirty="0"/>
              <a:t>In the above, we may have two rules:</a:t>
            </a:r>
          </a:p>
          <a:p>
            <a:pPr lvl="1"/>
            <a:r>
              <a:rPr lang="en-AU" sz="1600" dirty="0"/>
              <a:t>Rule 1: Part A </a:t>
            </a:r>
            <a:r>
              <a:rPr lang="en-AU" sz="1600" dirty="0">
                <a:sym typeface="Wingdings" pitchFamily="2" charset="2"/>
              </a:rPr>
              <a:t> </a:t>
            </a:r>
            <a:r>
              <a:rPr lang="en-AU" sz="1600" dirty="0"/>
              <a:t>Part B</a:t>
            </a:r>
          </a:p>
          <a:p>
            <a:pPr lvl="1"/>
            <a:r>
              <a:rPr lang="en-AU" sz="1600" dirty="0"/>
              <a:t>Rule 2: Part A </a:t>
            </a:r>
            <a:r>
              <a:rPr lang="en-AU" sz="1600" dirty="0">
                <a:sym typeface="Wingdings" pitchFamily="2" charset="2"/>
              </a:rPr>
              <a:t> </a:t>
            </a:r>
            <a:r>
              <a:rPr lang="en-AU" sz="1600" dirty="0"/>
              <a:t>Part C</a:t>
            </a:r>
          </a:p>
          <a:p>
            <a:pPr lvl="1"/>
            <a:endParaRPr lang="en-AU" sz="1600" dirty="0"/>
          </a:p>
          <a:p>
            <a:pPr lvl="1"/>
            <a:endParaRPr lang="en-AU" sz="1600" dirty="0"/>
          </a:p>
          <a:p>
            <a:pPr lvl="1"/>
            <a:endParaRPr lang="en-AU" sz="1600" dirty="0"/>
          </a:p>
          <a:p>
            <a:r>
              <a:rPr lang="en-AU" sz="1600" b="1" dirty="0"/>
              <a:t>Confidence:</a:t>
            </a:r>
          </a:p>
          <a:p>
            <a:pPr lvl="1"/>
            <a:r>
              <a:rPr lang="en-AU" sz="1600" dirty="0"/>
              <a:t>Rule 1: 		10/14 = 71%		</a:t>
            </a:r>
            <a:r>
              <a:rPr lang="en-AU" sz="1600" dirty="0">
                <a:solidFill>
                  <a:srgbClr val="00B050"/>
                </a:solidFill>
                <a:sym typeface="Wingdings" pitchFamily="2" charset="2"/>
              </a:rPr>
              <a:t> Looks Good ( Most of the orders with A have B ) !</a:t>
            </a:r>
            <a:endParaRPr lang="en-AU" sz="1600" dirty="0">
              <a:solidFill>
                <a:srgbClr val="00B050"/>
              </a:solidFill>
            </a:endParaRPr>
          </a:p>
          <a:p>
            <a:pPr lvl="1"/>
            <a:r>
              <a:rPr lang="en-AU" sz="1600" dirty="0"/>
              <a:t>Rule 2:    		  4/14=  28%</a:t>
            </a:r>
          </a:p>
          <a:p>
            <a:pPr lvl="1"/>
            <a:endParaRPr lang="en-AU" sz="1600" dirty="0"/>
          </a:p>
          <a:p>
            <a:endParaRPr lang="en-US" sz="1600" dirty="0"/>
          </a:p>
        </p:txBody>
      </p:sp>
      <p:sp>
        <p:nvSpPr>
          <p:cNvPr id="4" name="TextBox 3">
            <a:extLst>
              <a:ext uri="{FF2B5EF4-FFF2-40B4-BE49-F238E27FC236}">
                <a16:creationId xmlns:a16="http://schemas.microsoft.com/office/drawing/2014/main" id="{2B2D1E22-3193-4D4B-96AD-75AB3DD9B9D2}"/>
              </a:ext>
            </a:extLst>
          </p:cNvPr>
          <p:cNvSpPr txBox="1"/>
          <p:nvPr/>
        </p:nvSpPr>
        <p:spPr>
          <a:xfrm>
            <a:off x="5369394" y="1052555"/>
            <a:ext cx="2380488" cy="564514"/>
          </a:xfrm>
          <a:prstGeom prst="rect">
            <a:avLst/>
          </a:prstGeom>
          <a:ln w="25400"/>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Intuitively, confidence seems like a good metric</a:t>
            </a:r>
          </a:p>
        </p:txBody>
      </p:sp>
      <p:pic>
        <p:nvPicPr>
          <p:cNvPr id="7" name="Picture 6" descr="Text, letter&#10;&#10;Description automatically generated">
            <a:extLst>
              <a:ext uri="{FF2B5EF4-FFF2-40B4-BE49-F238E27FC236}">
                <a16:creationId xmlns:a16="http://schemas.microsoft.com/office/drawing/2014/main" id="{01C1DBC3-5949-8644-A650-40268B2C8C3E}"/>
              </a:ext>
            </a:extLst>
          </p:cNvPr>
          <p:cNvPicPr>
            <a:picLocks noChangeAspect="1"/>
          </p:cNvPicPr>
          <p:nvPr/>
        </p:nvPicPr>
        <p:blipFill rotWithShape="1">
          <a:blip r:embed="rId3"/>
          <a:srcRect t="26768" b="56971"/>
          <a:stretch/>
        </p:blipFill>
        <p:spPr>
          <a:xfrm>
            <a:off x="1834210" y="2975009"/>
            <a:ext cx="6067601" cy="650779"/>
          </a:xfrm>
          <a:prstGeom prst="rect">
            <a:avLst/>
          </a:prstGeom>
        </p:spPr>
      </p:pic>
    </p:spTree>
    <p:extLst>
      <p:ext uri="{BB962C8B-B14F-4D97-AF65-F5344CB8AC3E}">
        <p14:creationId xmlns:p14="http://schemas.microsoft.com/office/powerpoint/2010/main" val="890361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7620F-A9D9-DE48-B560-CB5881456A90}"/>
              </a:ext>
            </a:extLst>
          </p:cNvPr>
          <p:cNvSpPr>
            <a:spLocks noGrp="1"/>
          </p:cNvSpPr>
          <p:nvPr>
            <p:ph type="title"/>
          </p:nvPr>
        </p:nvSpPr>
        <p:spPr/>
        <p:txBody>
          <a:bodyPr/>
          <a:lstStyle/>
          <a:p>
            <a:r>
              <a:rPr lang="en-US" dirty="0"/>
              <a:t>Now Let’s Look at the Other Data and Information</a:t>
            </a:r>
          </a:p>
        </p:txBody>
      </p:sp>
      <p:sp>
        <p:nvSpPr>
          <p:cNvPr id="3" name="Text Placeholder 2">
            <a:extLst>
              <a:ext uri="{FF2B5EF4-FFF2-40B4-BE49-F238E27FC236}">
                <a16:creationId xmlns:a16="http://schemas.microsoft.com/office/drawing/2014/main" id="{8CA222F5-B474-9246-B1DC-223E98B89DC7}"/>
              </a:ext>
            </a:extLst>
          </p:cNvPr>
          <p:cNvSpPr>
            <a:spLocks noGrp="1"/>
          </p:cNvSpPr>
          <p:nvPr>
            <p:ph type="body" sz="quarter" idx="14"/>
          </p:nvPr>
        </p:nvSpPr>
        <p:spPr>
          <a:xfrm>
            <a:off x="343980" y="619566"/>
            <a:ext cx="8456040" cy="3845754"/>
          </a:xfrm>
        </p:spPr>
        <p:txBody>
          <a:bodyPr/>
          <a:lstStyle/>
          <a:p>
            <a:r>
              <a:rPr lang="en-AU" sz="1600" b="1" dirty="0"/>
              <a:t>Other Data </a:t>
            </a:r>
          </a:p>
          <a:p>
            <a:pPr marL="542925" lvl="1" indent="-285750">
              <a:buFont typeface="Arial" panose="020B0604020202020204" pitchFamily="34" charset="0"/>
              <a:buChar char="•"/>
            </a:pPr>
            <a:r>
              <a:rPr lang="en-AU" sz="1600" dirty="0"/>
              <a:t>70 orders had just Part B, or with other parts </a:t>
            </a:r>
          </a:p>
          <a:p>
            <a:pPr marL="542925" lvl="1" indent="-285750">
              <a:buFont typeface="Arial" panose="020B0604020202020204" pitchFamily="34" charset="0"/>
              <a:buChar char="•"/>
            </a:pPr>
            <a:r>
              <a:rPr lang="en-AU" sz="1600" dirty="0"/>
              <a:t>3 orders just had Part C</a:t>
            </a:r>
          </a:p>
          <a:p>
            <a:pPr marL="542925" lvl="1" indent="-285750">
              <a:buFont typeface="Arial" panose="020B0604020202020204" pitchFamily="34" charset="0"/>
              <a:buChar char="•"/>
            </a:pPr>
            <a:r>
              <a:rPr lang="en-AU" sz="1600" dirty="0"/>
              <a:t>100 orders in total (other parts, make up the total, D, E, etc)</a:t>
            </a:r>
          </a:p>
          <a:p>
            <a:pPr marL="542925" lvl="1" indent="-285750">
              <a:buFont typeface="Arial" panose="020B0604020202020204" pitchFamily="34" charset="0"/>
              <a:buChar char="•"/>
            </a:pPr>
            <a:endParaRPr lang="en-AU" sz="1600" dirty="0"/>
          </a:p>
          <a:p>
            <a:pPr marL="542925" lvl="1" indent="-285750">
              <a:buFont typeface="Arial" panose="020B0604020202020204" pitchFamily="34" charset="0"/>
              <a:buChar char="•"/>
            </a:pPr>
            <a:endParaRPr lang="en-AU" sz="1600" dirty="0"/>
          </a:p>
          <a:p>
            <a:pPr marL="542925" lvl="1" indent="-285750">
              <a:buFont typeface="Arial" panose="020B0604020202020204" pitchFamily="34" charset="0"/>
              <a:buChar char="•"/>
            </a:pPr>
            <a:endParaRPr lang="en-AU" sz="1600" dirty="0"/>
          </a:p>
          <a:p>
            <a:pPr marL="542925" lvl="1" indent="-285750">
              <a:buFont typeface="Arial" panose="020B0604020202020204" pitchFamily="34" charset="0"/>
              <a:buChar char="•"/>
            </a:pPr>
            <a:endParaRPr lang="en-AU" sz="1600" dirty="0"/>
          </a:p>
          <a:p>
            <a:pPr marL="542925" lvl="1" indent="-285750">
              <a:buFont typeface="Arial" panose="020B0604020202020204" pitchFamily="34" charset="0"/>
              <a:buChar char="•"/>
            </a:pPr>
            <a:endParaRPr lang="en-AU" sz="1600" dirty="0"/>
          </a:p>
          <a:p>
            <a:endParaRPr lang="en-AU" sz="1600" dirty="0"/>
          </a:p>
          <a:p>
            <a:r>
              <a:rPr lang="en-AU" sz="1600" dirty="0">
                <a:latin typeface="+mn-lt"/>
              </a:rPr>
              <a:t>Probability of Part B = (10+70)/100 = 0.8 		</a:t>
            </a:r>
            <a:endParaRPr lang="en-AU" sz="1600" dirty="0">
              <a:solidFill>
                <a:srgbClr val="FF0000"/>
              </a:solidFill>
              <a:latin typeface="+mn-lt"/>
            </a:endParaRPr>
          </a:p>
          <a:p>
            <a:r>
              <a:rPr lang="en-AU" sz="1600" dirty="0">
                <a:latin typeface="+mn-lt"/>
              </a:rPr>
              <a:t>Probability of Part C = (3+4)/100 = 0.07 </a:t>
            </a:r>
            <a:br>
              <a:rPr lang="en-AU" sz="1600" dirty="0">
                <a:latin typeface="+mn-lt"/>
              </a:rPr>
            </a:br>
            <a:r>
              <a:rPr lang="en-AU" sz="1600" dirty="0">
                <a:latin typeface="+mn-lt"/>
              </a:rPr>
              <a:t>				</a:t>
            </a:r>
          </a:p>
        </p:txBody>
      </p:sp>
      <p:sp>
        <p:nvSpPr>
          <p:cNvPr id="6" name="Rectangle 5">
            <a:extLst>
              <a:ext uri="{FF2B5EF4-FFF2-40B4-BE49-F238E27FC236}">
                <a16:creationId xmlns:a16="http://schemas.microsoft.com/office/drawing/2014/main" id="{4FF3DB1E-11F0-6045-B644-572C44E7B9D5}"/>
              </a:ext>
            </a:extLst>
          </p:cNvPr>
          <p:cNvSpPr/>
          <p:nvPr/>
        </p:nvSpPr>
        <p:spPr>
          <a:xfrm>
            <a:off x="3906171" y="3543245"/>
            <a:ext cx="4997428" cy="646331"/>
          </a:xfrm>
          <a:prstGeom prst="rect">
            <a:avLst/>
          </a:prstGeom>
        </p:spPr>
        <p:txBody>
          <a:bodyPr wrap="square">
            <a:spAutoFit/>
          </a:bodyPr>
          <a:lstStyle/>
          <a:p>
            <a:r>
              <a:rPr lang="en-AU" sz="1800" dirty="0">
                <a:solidFill>
                  <a:srgbClr val="FF0000"/>
                </a:solidFill>
              </a:rPr>
              <a:t>= 80% - Actual was 71%. A Reduction !</a:t>
            </a:r>
          </a:p>
          <a:p>
            <a:r>
              <a:rPr lang="en-AU" sz="1800" dirty="0">
                <a:solidFill>
                  <a:srgbClr val="FF0000"/>
                </a:solidFill>
              </a:rPr>
              <a:t>=   7% - Actual was 28%. An Improvement !</a:t>
            </a:r>
            <a:endParaRPr lang="en-US" sz="1800" dirty="0"/>
          </a:p>
        </p:txBody>
      </p:sp>
      <p:sp>
        <p:nvSpPr>
          <p:cNvPr id="7" name="Rectangle 6">
            <a:extLst>
              <a:ext uri="{FF2B5EF4-FFF2-40B4-BE49-F238E27FC236}">
                <a16:creationId xmlns:a16="http://schemas.microsoft.com/office/drawing/2014/main" id="{00306A84-B687-5C47-88A4-6C5191AF4955}"/>
              </a:ext>
            </a:extLst>
          </p:cNvPr>
          <p:cNvSpPr/>
          <p:nvPr/>
        </p:nvSpPr>
        <p:spPr>
          <a:xfrm>
            <a:off x="6404885" y="765735"/>
            <a:ext cx="2114551"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AU" sz="1600" dirty="0"/>
              <a:t>Rule 1: Part A </a:t>
            </a:r>
            <a:r>
              <a:rPr lang="en-AU" sz="1600" dirty="0">
                <a:sym typeface="Wingdings" pitchFamily="2" charset="2"/>
              </a:rPr>
              <a:t> </a:t>
            </a:r>
            <a:r>
              <a:rPr lang="en-AU" sz="1600" dirty="0"/>
              <a:t>Part B</a:t>
            </a:r>
          </a:p>
          <a:p>
            <a:r>
              <a:rPr lang="en-AU" sz="1600" dirty="0"/>
              <a:t>Rule 2: Part A </a:t>
            </a:r>
            <a:r>
              <a:rPr lang="en-AU" sz="1600" dirty="0">
                <a:sym typeface="Wingdings" pitchFamily="2" charset="2"/>
              </a:rPr>
              <a:t> </a:t>
            </a:r>
            <a:r>
              <a:rPr lang="en-AU" sz="1600" dirty="0"/>
              <a:t>Part C</a:t>
            </a:r>
          </a:p>
        </p:txBody>
      </p:sp>
      <p:pic>
        <p:nvPicPr>
          <p:cNvPr id="13" name="Picture 12" descr="Text, letter&#10;&#10;Description automatically generated">
            <a:extLst>
              <a:ext uri="{FF2B5EF4-FFF2-40B4-BE49-F238E27FC236}">
                <a16:creationId xmlns:a16="http://schemas.microsoft.com/office/drawing/2014/main" id="{EF9A644B-4CA2-6C42-AE79-60941E2967BE}"/>
              </a:ext>
            </a:extLst>
          </p:cNvPr>
          <p:cNvPicPr>
            <a:picLocks noChangeAspect="1"/>
          </p:cNvPicPr>
          <p:nvPr/>
        </p:nvPicPr>
        <p:blipFill rotWithShape="1">
          <a:blip r:embed="rId3"/>
          <a:srcRect t="56483" b="27590"/>
          <a:stretch/>
        </p:blipFill>
        <p:spPr>
          <a:xfrm>
            <a:off x="1489678" y="2298343"/>
            <a:ext cx="5903902" cy="620235"/>
          </a:xfrm>
          <a:prstGeom prst="rect">
            <a:avLst/>
          </a:prstGeom>
        </p:spPr>
      </p:pic>
    </p:spTree>
    <p:extLst>
      <p:ext uri="{BB962C8B-B14F-4D97-AF65-F5344CB8AC3E}">
        <p14:creationId xmlns:p14="http://schemas.microsoft.com/office/powerpoint/2010/main" val="402900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7620F-A9D9-DE48-B560-CB5881456A90}"/>
              </a:ext>
            </a:extLst>
          </p:cNvPr>
          <p:cNvSpPr>
            <a:spLocks noGrp="1"/>
          </p:cNvSpPr>
          <p:nvPr>
            <p:ph type="title"/>
          </p:nvPr>
        </p:nvSpPr>
        <p:spPr/>
        <p:txBody>
          <a:bodyPr/>
          <a:lstStyle/>
          <a:p>
            <a:r>
              <a:rPr lang="en-US" dirty="0"/>
              <a:t>Now Let’s Look at the Other Data and Information</a:t>
            </a:r>
          </a:p>
        </p:txBody>
      </p:sp>
      <p:sp>
        <p:nvSpPr>
          <p:cNvPr id="3" name="Text Placeholder 2">
            <a:extLst>
              <a:ext uri="{FF2B5EF4-FFF2-40B4-BE49-F238E27FC236}">
                <a16:creationId xmlns:a16="http://schemas.microsoft.com/office/drawing/2014/main" id="{8CA222F5-B474-9246-B1DC-223E98B89DC7}"/>
              </a:ext>
            </a:extLst>
          </p:cNvPr>
          <p:cNvSpPr>
            <a:spLocks noGrp="1"/>
          </p:cNvSpPr>
          <p:nvPr>
            <p:ph type="body" sz="quarter" idx="14"/>
          </p:nvPr>
        </p:nvSpPr>
        <p:spPr>
          <a:xfrm>
            <a:off x="343980" y="572752"/>
            <a:ext cx="8456040" cy="1527131"/>
          </a:xfrm>
        </p:spPr>
        <p:txBody>
          <a:bodyPr/>
          <a:lstStyle/>
          <a:p>
            <a:r>
              <a:rPr lang="en-AU" sz="1600" b="1" dirty="0"/>
              <a:t>Other Data </a:t>
            </a:r>
          </a:p>
          <a:p>
            <a:pPr marL="542925" lvl="1" indent="-285750">
              <a:buFont typeface="Arial" panose="020B0604020202020204" pitchFamily="34" charset="0"/>
              <a:buChar char="•"/>
            </a:pPr>
            <a:r>
              <a:rPr lang="en-AU" sz="1600" dirty="0"/>
              <a:t>70 orders had just Part B, or with other parts </a:t>
            </a:r>
          </a:p>
          <a:p>
            <a:pPr marL="542925" lvl="1" indent="-285750">
              <a:buFont typeface="Arial" panose="020B0604020202020204" pitchFamily="34" charset="0"/>
              <a:buChar char="•"/>
            </a:pPr>
            <a:r>
              <a:rPr lang="en-AU" sz="1600" dirty="0"/>
              <a:t>3 orders just had Part C</a:t>
            </a:r>
          </a:p>
          <a:p>
            <a:pPr marL="542925" lvl="1" indent="-285750">
              <a:buFont typeface="Arial" panose="020B0604020202020204" pitchFamily="34" charset="0"/>
              <a:buChar char="•"/>
            </a:pPr>
            <a:r>
              <a:rPr lang="en-AU" sz="1600" dirty="0"/>
              <a:t>100 orders in total (other parts, make up the total, D, E, etc)</a:t>
            </a:r>
          </a:p>
          <a:p>
            <a:endParaRPr lang="en-AU" sz="1600" dirty="0"/>
          </a:p>
          <a:p>
            <a:br>
              <a:rPr lang="en-AU" sz="1600" dirty="0"/>
            </a:br>
            <a:r>
              <a:rPr lang="en-AU" sz="1600" dirty="0">
                <a:solidFill>
                  <a:srgbClr val="FF0000"/>
                </a:solidFill>
              </a:rPr>
              <a:t>				</a:t>
            </a:r>
            <a:endParaRPr lang="en-AU" sz="1600" b="1" dirty="0"/>
          </a:p>
        </p:txBody>
      </p:sp>
      <p:sp>
        <p:nvSpPr>
          <p:cNvPr id="4" name="Rectangle 3">
            <a:extLst>
              <a:ext uri="{FF2B5EF4-FFF2-40B4-BE49-F238E27FC236}">
                <a16:creationId xmlns:a16="http://schemas.microsoft.com/office/drawing/2014/main" id="{E64D45F4-ABD7-CD47-A42B-B0637E46A451}"/>
              </a:ext>
            </a:extLst>
          </p:cNvPr>
          <p:cNvSpPr/>
          <p:nvPr/>
        </p:nvSpPr>
        <p:spPr>
          <a:xfrm>
            <a:off x="4926660" y="3214016"/>
            <a:ext cx="3873360" cy="830997"/>
          </a:xfrm>
          <a:prstGeom prst="rect">
            <a:avLst/>
          </a:prstGeom>
        </p:spPr>
        <p:txBody>
          <a:bodyPr wrap="square">
            <a:spAutoFit/>
          </a:bodyPr>
          <a:lstStyle/>
          <a:p>
            <a:r>
              <a:rPr lang="en-AU" sz="1600" u="sng" dirty="0"/>
              <a:t>Support:</a:t>
            </a:r>
          </a:p>
          <a:p>
            <a:r>
              <a:rPr lang="en-AU" sz="1600" dirty="0"/>
              <a:t>Rule 1:  	10 / 100 = 0.1 	10%</a:t>
            </a:r>
            <a:endParaRPr lang="en-AU" sz="1600" dirty="0">
              <a:solidFill>
                <a:srgbClr val="FF0000"/>
              </a:solidFill>
            </a:endParaRPr>
          </a:p>
          <a:p>
            <a:r>
              <a:rPr lang="en-AU" sz="1600" dirty="0"/>
              <a:t>Rule 2: 	  4 / 100 = 0.04	  4% </a:t>
            </a:r>
            <a:r>
              <a:rPr lang="en-AU" sz="1600" dirty="0">
                <a:solidFill>
                  <a:srgbClr val="FF0000"/>
                </a:solidFill>
              </a:rPr>
              <a:t>Oops !</a:t>
            </a:r>
          </a:p>
        </p:txBody>
      </p:sp>
      <p:sp>
        <p:nvSpPr>
          <p:cNvPr id="5" name="Rectangle 4">
            <a:extLst>
              <a:ext uri="{FF2B5EF4-FFF2-40B4-BE49-F238E27FC236}">
                <a16:creationId xmlns:a16="http://schemas.microsoft.com/office/drawing/2014/main" id="{ABF143B1-9FB6-6643-863B-ECB65B48BD87}"/>
              </a:ext>
            </a:extLst>
          </p:cNvPr>
          <p:cNvSpPr/>
          <p:nvPr/>
        </p:nvSpPr>
        <p:spPr>
          <a:xfrm>
            <a:off x="884080" y="4164534"/>
            <a:ext cx="7261700" cy="646331"/>
          </a:xfrm>
          <a:prstGeom prst="rect">
            <a:avLst/>
          </a:prstGeom>
        </p:spPr>
        <p:txBody>
          <a:bodyPr wrap="square">
            <a:spAutoFit/>
          </a:bodyPr>
          <a:lstStyle/>
          <a:p>
            <a:pPr algn="ctr"/>
            <a:r>
              <a:rPr lang="en-AU" sz="1800" dirty="0">
                <a:solidFill>
                  <a:srgbClr val="FF0000"/>
                </a:solidFill>
              </a:rPr>
              <a:t>Confidence is never the preferred method to compare association rules since it does not account for the baseline frequency of the consequent. </a:t>
            </a:r>
          </a:p>
        </p:txBody>
      </p:sp>
      <p:sp>
        <p:nvSpPr>
          <p:cNvPr id="8" name="Text Placeholder 2">
            <a:extLst>
              <a:ext uri="{FF2B5EF4-FFF2-40B4-BE49-F238E27FC236}">
                <a16:creationId xmlns:a16="http://schemas.microsoft.com/office/drawing/2014/main" id="{86D736EE-14C9-284D-900D-337FD28F9402}"/>
              </a:ext>
            </a:extLst>
          </p:cNvPr>
          <p:cNvSpPr txBox="1">
            <a:spLocks/>
          </p:cNvSpPr>
          <p:nvPr/>
        </p:nvSpPr>
        <p:spPr>
          <a:xfrm>
            <a:off x="521864" y="3180629"/>
            <a:ext cx="3073716" cy="864384"/>
          </a:xfrm>
          <a:prstGeom prst="rect">
            <a:avLst/>
          </a:prstGeom>
        </p:spPr>
        <p:txBody>
          <a:bodyPr/>
          <a:lstStyle>
            <a:lvl1pPr marL="0"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1pPr>
            <a:lvl2pPr marL="257175"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2pPr>
            <a:lvl3pPr marL="514350"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3pPr>
            <a:lvl4pPr marL="771525"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4pPr>
            <a:lvl5pPr marL="1071563"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AU" sz="1600" u="sng" dirty="0"/>
              <a:t>Lift:</a:t>
            </a:r>
          </a:p>
          <a:p>
            <a:r>
              <a:rPr lang="en-AU" sz="1600" dirty="0"/>
              <a:t>Rule 1:  	0.71 / 0.80 = 0.89  </a:t>
            </a:r>
            <a:r>
              <a:rPr lang="en-AU" sz="1600" dirty="0">
                <a:solidFill>
                  <a:srgbClr val="FF0000"/>
                </a:solidFill>
              </a:rPr>
              <a:t>Oops !</a:t>
            </a:r>
          </a:p>
          <a:p>
            <a:r>
              <a:rPr lang="en-AU" sz="1600" dirty="0"/>
              <a:t>Rule 2: 	0.28 / 0.07 = 3.71</a:t>
            </a:r>
          </a:p>
          <a:p>
            <a:r>
              <a:rPr lang="en-AU" sz="1600" dirty="0">
                <a:solidFill>
                  <a:srgbClr val="FF0000"/>
                </a:solidFill>
              </a:rPr>
              <a:t>				</a:t>
            </a:r>
            <a:endParaRPr lang="en-AU" sz="1600" b="1" dirty="0"/>
          </a:p>
        </p:txBody>
      </p:sp>
      <p:sp>
        <p:nvSpPr>
          <p:cNvPr id="7" name="Rectangle 6">
            <a:extLst>
              <a:ext uri="{FF2B5EF4-FFF2-40B4-BE49-F238E27FC236}">
                <a16:creationId xmlns:a16="http://schemas.microsoft.com/office/drawing/2014/main" id="{00306A84-B687-5C47-88A4-6C5191AF4955}"/>
              </a:ext>
            </a:extLst>
          </p:cNvPr>
          <p:cNvSpPr/>
          <p:nvPr/>
        </p:nvSpPr>
        <p:spPr>
          <a:xfrm>
            <a:off x="6404885" y="765735"/>
            <a:ext cx="2114551"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AU" sz="1600" dirty="0"/>
              <a:t>Rule 1: Part A </a:t>
            </a:r>
            <a:r>
              <a:rPr lang="en-AU" sz="1600" dirty="0">
                <a:sym typeface="Wingdings" pitchFamily="2" charset="2"/>
              </a:rPr>
              <a:t> </a:t>
            </a:r>
            <a:r>
              <a:rPr lang="en-AU" sz="1600" dirty="0"/>
              <a:t>Part B</a:t>
            </a:r>
          </a:p>
          <a:p>
            <a:r>
              <a:rPr lang="en-AU" sz="1600" dirty="0"/>
              <a:t>Rule 2: Part A </a:t>
            </a:r>
            <a:r>
              <a:rPr lang="en-AU" sz="1600" dirty="0">
                <a:sym typeface="Wingdings" pitchFamily="2" charset="2"/>
              </a:rPr>
              <a:t> </a:t>
            </a:r>
            <a:r>
              <a:rPr lang="en-AU" sz="1600" dirty="0"/>
              <a:t>Part C</a:t>
            </a:r>
          </a:p>
        </p:txBody>
      </p:sp>
      <p:pic>
        <p:nvPicPr>
          <p:cNvPr id="11" name="Picture 10" descr="Text, letter&#10;&#10;Description automatically generated">
            <a:extLst>
              <a:ext uri="{FF2B5EF4-FFF2-40B4-BE49-F238E27FC236}">
                <a16:creationId xmlns:a16="http://schemas.microsoft.com/office/drawing/2014/main" id="{55107440-03B0-DB43-923D-CCE05B3FFDE0}"/>
              </a:ext>
            </a:extLst>
          </p:cNvPr>
          <p:cNvPicPr>
            <a:picLocks noChangeAspect="1"/>
          </p:cNvPicPr>
          <p:nvPr/>
        </p:nvPicPr>
        <p:blipFill rotWithShape="1">
          <a:blip r:embed="rId3"/>
          <a:srcRect l="10859" t="83403" r="22560"/>
          <a:stretch/>
        </p:blipFill>
        <p:spPr>
          <a:xfrm>
            <a:off x="2699192" y="1770400"/>
            <a:ext cx="3974216" cy="658966"/>
          </a:xfrm>
          <a:prstGeom prst="rect">
            <a:avLst/>
          </a:prstGeom>
        </p:spPr>
      </p:pic>
      <p:pic>
        <p:nvPicPr>
          <p:cNvPr id="12" name="Picture 11" descr="Text, letter&#10;&#10;Description automatically generated">
            <a:extLst>
              <a:ext uri="{FF2B5EF4-FFF2-40B4-BE49-F238E27FC236}">
                <a16:creationId xmlns:a16="http://schemas.microsoft.com/office/drawing/2014/main" id="{36FB5995-1B0E-5F42-9A70-DD96CA1DACC9}"/>
              </a:ext>
            </a:extLst>
          </p:cNvPr>
          <p:cNvPicPr>
            <a:picLocks noChangeAspect="1"/>
          </p:cNvPicPr>
          <p:nvPr/>
        </p:nvPicPr>
        <p:blipFill rotWithShape="1">
          <a:blip r:embed="rId3"/>
          <a:srcRect b="84983"/>
          <a:stretch/>
        </p:blipFill>
        <p:spPr>
          <a:xfrm>
            <a:off x="2058722" y="2595853"/>
            <a:ext cx="5903902" cy="584776"/>
          </a:xfrm>
          <a:prstGeom prst="rect">
            <a:avLst/>
          </a:prstGeom>
        </p:spPr>
      </p:pic>
    </p:spTree>
    <p:extLst>
      <p:ext uri="{BB962C8B-B14F-4D97-AF65-F5344CB8AC3E}">
        <p14:creationId xmlns:p14="http://schemas.microsoft.com/office/powerpoint/2010/main" val="317689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18188F-C5C8-B047-8E26-5A1F4C021209}"/>
              </a:ext>
            </a:extLst>
          </p:cNvPr>
          <p:cNvSpPr/>
          <p:nvPr/>
        </p:nvSpPr>
        <p:spPr>
          <a:xfrm>
            <a:off x="274320" y="2304287"/>
            <a:ext cx="3418048" cy="1884653"/>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401DB4-D6D2-B04A-BA92-51BEB2FCA074}"/>
              </a:ext>
            </a:extLst>
          </p:cNvPr>
          <p:cNvSpPr>
            <a:spLocks noGrp="1"/>
          </p:cNvSpPr>
          <p:nvPr>
            <p:ph type="title"/>
          </p:nvPr>
        </p:nvSpPr>
        <p:spPr/>
        <p:txBody>
          <a:bodyPr/>
          <a:lstStyle/>
          <a:p>
            <a:r>
              <a:rPr lang="en-US" dirty="0"/>
              <a:t>Quality Recommendations</a:t>
            </a:r>
          </a:p>
        </p:txBody>
      </p:sp>
      <p:sp>
        <p:nvSpPr>
          <p:cNvPr id="3" name="Text Placeholder 2">
            <a:extLst>
              <a:ext uri="{FF2B5EF4-FFF2-40B4-BE49-F238E27FC236}">
                <a16:creationId xmlns:a16="http://schemas.microsoft.com/office/drawing/2014/main" id="{BAB782F0-B46B-9B45-83C4-CE28BB65D7E2}"/>
              </a:ext>
            </a:extLst>
          </p:cNvPr>
          <p:cNvSpPr>
            <a:spLocks noGrp="1"/>
          </p:cNvSpPr>
          <p:nvPr>
            <p:ph type="body" sz="quarter" idx="14"/>
          </p:nvPr>
        </p:nvSpPr>
        <p:spPr>
          <a:xfrm>
            <a:off x="358778" y="812825"/>
            <a:ext cx="3418048" cy="2023244"/>
          </a:xfrm>
        </p:spPr>
        <p:txBody>
          <a:bodyPr/>
          <a:lstStyle/>
          <a:p>
            <a:r>
              <a:rPr lang="en-US" sz="1400" dirty="0"/>
              <a:t>Rule: </a:t>
            </a:r>
          </a:p>
          <a:p>
            <a:r>
              <a:rPr lang="en-US" sz="1400" b="1" dirty="0"/>
              <a:t>If</a:t>
            </a:r>
            <a:r>
              <a:rPr lang="en-US" sz="1400" dirty="0"/>
              <a:t>		Cashmere Wrap</a:t>
            </a:r>
          </a:p>
          <a:p>
            <a:r>
              <a:rPr lang="en-US" sz="1400" b="1" dirty="0"/>
              <a:t>Then</a:t>
            </a:r>
            <a:r>
              <a:rPr lang="en-US" sz="1400" dirty="0"/>
              <a:t> 	USB Lightening Cable</a:t>
            </a:r>
          </a:p>
          <a:p>
            <a:endParaRPr lang="en-US" sz="1400" dirty="0"/>
          </a:p>
          <a:p>
            <a:r>
              <a:rPr lang="en-US" sz="1400" dirty="0"/>
              <a:t>A very strange recommendation ?</a:t>
            </a:r>
          </a:p>
          <a:p>
            <a:endParaRPr lang="en-US" sz="1400" dirty="0"/>
          </a:p>
          <a:p>
            <a:r>
              <a:rPr lang="en-US" sz="1400" i="1" dirty="0"/>
              <a:t>Many Companies have lost their shirts on diapers and beer.</a:t>
            </a:r>
          </a:p>
          <a:p>
            <a:endParaRPr lang="en-US" sz="1400" i="1" dirty="0"/>
          </a:p>
          <a:p>
            <a:pPr marL="285750" indent="-285750">
              <a:buFontTx/>
              <a:buChar char="-"/>
            </a:pPr>
            <a:r>
              <a:rPr lang="en-US" sz="1400" i="1" dirty="0"/>
              <a:t>Wrong metrics – need at least: Support, Confidence and Lift.</a:t>
            </a:r>
          </a:p>
          <a:p>
            <a:pPr marL="285750" indent="-285750">
              <a:buFontTx/>
              <a:buChar char="-"/>
            </a:pPr>
            <a:r>
              <a:rPr lang="en-US" sz="1400" i="1" dirty="0"/>
              <a:t>Wrong IT systems, don’t scale, data is out of date, incomplete.</a:t>
            </a:r>
          </a:p>
          <a:p>
            <a:endParaRPr lang="en-US" sz="1400" dirty="0"/>
          </a:p>
          <a:p>
            <a:endParaRPr lang="en-US" sz="1400" dirty="0"/>
          </a:p>
          <a:p>
            <a:endParaRPr lang="en-US" sz="1400" dirty="0"/>
          </a:p>
        </p:txBody>
      </p:sp>
      <p:pic>
        <p:nvPicPr>
          <p:cNvPr id="5" name="Picture 4" descr="Graphical user interface, application&#10;&#10;Description automatically generated">
            <a:extLst>
              <a:ext uri="{FF2B5EF4-FFF2-40B4-BE49-F238E27FC236}">
                <a16:creationId xmlns:a16="http://schemas.microsoft.com/office/drawing/2014/main" id="{A33CCC3B-BDAC-CC4A-B1E1-13725F8567DD}"/>
              </a:ext>
            </a:extLst>
          </p:cNvPr>
          <p:cNvPicPr>
            <a:picLocks noChangeAspect="1"/>
          </p:cNvPicPr>
          <p:nvPr/>
        </p:nvPicPr>
        <p:blipFill>
          <a:blip r:embed="rId3"/>
          <a:stretch>
            <a:fillRect/>
          </a:stretch>
        </p:blipFill>
        <p:spPr>
          <a:xfrm>
            <a:off x="3861284" y="276568"/>
            <a:ext cx="4132735" cy="4590363"/>
          </a:xfrm>
          <a:prstGeom prst="rect">
            <a:avLst/>
          </a:prstGeom>
        </p:spPr>
      </p:pic>
      <p:sp>
        <p:nvSpPr>
          <p:cNvPr id="6" name="Rounded Rectangle 5">
            <a:extLst>
              <a:ext uri="{FF2B5EF4-FFF2-40B4-BE49-F238E27FC236}">
                <a16:creationId xmlns:a16="http://schemas.microsoft.com/office/drawing/2014/main" id="{BDE2C9D0-1DCC-571B-E1A7-0E484D007EC5}"/>
              </a:ext>
            </a:extLst>
          </p:cNvPr>
          <p:cNvSpPr/>
          <p:nvPr/>
        </p:nvSpPr>
        <p:spPr>
          <a:xfrm>
            <a:off x="7384606" y="3003604"/>
            <a:ext cx="1556657" cy="1833902"/>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And we all know Cashmere wraps  need USB cables !</a:t>
            </a:r>
          </a:p>
        </p:txBody>
      </p:sp>
    </p:spTree>
    <p:extLst>
      <p:ext uri="{BB962C8B-B14F-4D97-AF65-F5344CB8AC3E}">
        <p14:creationId xmlns:p14="http://schemas.microsoft.com/office/powerpoint/2010/main" val="157319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F15F-3BEC-6A48-B2C5-E27539647904}"/>
              </a:ext>
            </a:extLst>
          </p:cNvPr>
          <p:cNvSpPr>
            <a:spLocks noGrp="1"/>
          </p:cNvSpPr>
          <p:nvPr>
            <p:ph type="title"/>
          </p:nvPr>
        </p:nvSpPr>
        <p:spPr/>
        <p:txBody>
          <a:bodyPr/>
          <a:lstStyle/>
          <a:p>
            <a:r>
              <a:rPr lang="en-US" dirty="0"/>
              <a:t>Humans just can’t understand Probability</a:t>
            </a:r>
          </a:p>
        </p:txBody>
      </p:sp>
      <p:sp>
        <p:nvSpPr>
          <p:cNvPr id="3" name="Text Placeholder 2">
            <a:extLst>
              <a:ext uri="{FF2B5EF4-FFF2-40B4-BE49-F238E27FC236}">
                <a16:creationId xmlns:a16="http://schemas.microsoft.com/office/drawing/2014/main" id="{3D812C02-40FE-5547-A778-DC745B58ED30}"/>
              </a:ext>
            </a:extLst>
          </p:cNvPr>
          <p:cNvSpPr>
            <a:spLocks noGrp="1"/>
          </p:cNvSpPr>
          <p:nvPr>
            <p:ph type="body" sz="quarter" idx="14"/>
          </p:nvPr>
        </p:nvSpPr>
        <p:spPr>
          <a:xfrm>
            <a:off x="488109" y="2055366"/>
            <a:ext cx="8423275" cy="1205546"/>
          </a:xfrm>
        </p:spPr>
        <p:txBody>
          <a:bodyPr/>
          <a:lstStyle/>
          <a:p>
            <a:r>
              <a:rPr lang="en-AU" sz="2000" dirty="0"/>
              <a:t>“Any probabilistic intuition by anyone not specifically tutored in probability calculus has a greater than 50 percent chance of being wrong.” </a:t>
            </a:r>
          </a:p>
          <a:p>
            <a:r>
              <a:rPr lang="en-AU" sz="2000" dirty="0"/>
              <a:t>														</a:t>
            </a:r>
            <a:r>
              <a:rPr lang="en-AU" sz="2000" dirty="0" err="1"/>
              <a:t>Piattelli-Palmarini</a:t>
            </a:r>
            <a:r>
              <a:rPr lang="en-AU" sz="2000" dirty="0"/>
              <a:t> (1994)</a:t>
            </a:r>
          </a:p>
          <a:p>
            <a:endParaRPr lang="en-US" dirty="0"/>
          </a:p>
        </p:txBody>
      </p:sp>
    </p:spTree>
    <p:extLst>
      <p:ext uri="{BB962C8B-B14F-4D97-AF65-F5344CB8AC3E}">
        <p14:creationId xmlns:p14="http://schemas.microsoft.com/office/powerpoint/2010/main" val="462637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C0CFB1-B7BF-D849-9DCE-9DD57347E0B6}"/>
              </a:ext>
            </a:extLst>
          </p:cNvPr>
          <p:cNvSpPr>
            <a:spLocks noGrp="1"/>
          </p:cNvSpPr>
          <p:nvPr>
            <p:ph type="title"/>
          </p:nvPr>
        </p:nvSpPr>
        <p:spPr>
          <a:xfrm>
            <a:off x="987307" y="1772300"/>
            <a:ext cx="6871305" cy="1598899"/>
          </a:xfrm>
        </p:spPr>
        <p:txBody>
          <a:bodyPr/>
          <a:lstStyle/>
          <a:p>
            <a:r>
              <a:rPr lang="en-US" dirty="0"/>
              <a:t>Combinatorial Explosion</a:t>
            </a:r>
          </a:p>
        </p:txBody>
      </p:sp>
    </p:spTree>
    <p:extLst>
      <p:ext uri="{BB962C8B-B14F-4D97-AF65-F5344CB8AC3E}">
        <p14:creationId xmlns:p14="http://schemas.microsoft.com/office/powerpoint/2010/main" val="4127217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0CC3-4434-A24C-BD8F-B31CA6711AC5}"/>
              </a:ext>
            </a:extLst>
          </p:cNvPr>
          <p:cNvSpPr>
            <a:spLocks noGrp="1"/>
          </p:cNvSpPr>
          <p:nvPr>
            <p:ph type="title"/>
          </p:nvPr>
        </p:nvSpPr>
        <p:spPr/>
        <p:txBody>
          <a:bodyPr/>
          <a:lstStyle/>
          <a:p>
            <a:r>
              <a:rPr lang="en-US" dirty="0"/>
              <a:t>More complex rules are more interesting</a:t>
            </a:r>
          </a:p>
        </p:txBody>
      </p:sp>
      <p:sp>
        <p:nvSpPr>
          <p:cNvPr id="4" name="TextBox 3">
            <a:extLst>
              <a:ext uri="{FF2B5EF4-FFF2-40B4-BE49-F238E27FC236}">
                <a16:creationId xmlns:a16="http://schemas.microsoft.com/office/drawing/2014/main" id="{EEEF8F70-F18E-B843-8D76-314220013B1B}"/>
              </a:ext>
            </a:extLst>
          </p:cNvPr>
          <p:cNvSpPr txBox="1"/>
          <p:nvPr/>
        </p:nvSpPr>
        <p:spPr>
          <a:xfrm>
            <a:off x="4512089" y="769996"/>
            <a:ext cx="595035" cy="328423"/>
          </a:xfrm>
          <a:prstGeom prst="rect">
            <a:avLst/>
          </a:prstGeom>
          <a:noFill/>
        </p:spPr>
        <p:txBody>
          <a:bodyPr wrap="none" rtlCol="0">
            <a:spAutoFit/>
          </a:bodyPr>
          <a:lstStyle/>
          <a:p>
            <a:r>
              <a:rPr lang="en-US" dirty="0"/>
              <a:t>Flour</a:t>
            </a:r>
          </a:p>
        </p:txBody>
      </p:sp>
      <p:sp>
        <p:nvSpPr>
          <p:cNvPr id="5" name="TextBox 4">
            <a:extLst>
              <a:ext uri="{FF2B5EF4-FFF2-40B4-BE49-F238E27FC236}">
                <a16:creationId xmlns:a16="http://schemas.microsoft.com/office/drawing/2014/main" id="{3D692FB1-A1AD-A346-B19B-D44B877AE0FC}"/>
              </a:ext>
            </a:extLst>
          </p:cNvPr>
          <p:cNvSpPr txBox="1"/>
          <p:nvPr/>
        </p:nvSpPr>
        <p:spPr>
          <a:xfrm>
            <a:off x="1272923" y="1652744"/>
            <a:ext cx="960135" cy="328423"/>
          </a:xfrm>
          <a:prstGeom prst="rect">
            <a:avLst/>
          </a:prstGeom>
          <a:noFill/>
        </p:spPr>
        <p:txBody>
          <a:bodyPr wrap="none" rtlCol="0">
            <a:spAutoFit/>
          </a:bodyPr>
          <a:lstStyle/>
          <a:p>
            <a:r>
              <a:rPr lang="en-US" dirty="0"/>
              <a:t>Tomatoes</a:t>
            </a:r>
          </a:p>
        </p:txBody>
      </p:sp>
      <p:sp>
        <p:nvSpPr>
          <p:cNvPr id="6" name="TextBox 5">
            <a:extLst>
              <a:ext uri="{FF2B5EF4-FFF2-40B4-BE49-F238E27FC236}">
                <a16:creationId xmlns:a16="http://schemas.microsoft.com/office/drawing/2014/main" id="{2F16EBAD-E551-3843-9AD8-66D8E1ECBD06}"/>
              </a:ext>
            </a:extLst>
          </p:cNvPr>
          <p:cNvSpPr txBox="1"/>
          <p:nvPr/>
        </p:nvSpPr>
        <p:spPr>
          <a:xfrm>
            <a:off x="4512089" y="1764154"/>
            <a:ext cx="545534" cy="328423"/>
          </a:xfrm>
          <a:prstGeom prst="rect">
            <a:avLst/>
          </a:prstGeom>
          <a:noFill/>
        </p:spPr>
        <p:txBody>
          <a:bodyPr wrap="none" rtlCol="0">
            <a:spAutoFit/>
          </a:bodyPr>
          <a:lstStyle/>
          <a:p>
            <a:r>
              <a:rPr lang="en-US" dirty="0"/>
              <a:t>Eggs</a:t>
            </a:r>
          </a:p>
        </p:txBody>
      </p:sp>
      <p:sp>
        <p:nvSpPr>
          <p:cNvPr id="7" name="TextBox 6">
            <a:extLst>
              <a:ext uri="{FF2B5EF4-FFF2-40B4-BE49-F238E27FC236}">
                <a16:creationId xmlns:a16="http://schemas.microsoft.com/office/drawing/2014/main" id="{B9BE1E68-24E7-A04F-AB34-88C4EA36A091}"/>
              </a:ext>
            </a:extLst>
          </p:cNvPr>
          <p:cNvSpPr txBox="1"/>
          <p:nvPr/>
        </p:nvSpPr>
        <p:spPr>
          <a:xfrm>
            <a:off x="6537058" y="1652744"/>
            <a:ext cx="599588" cy="328423"/>
          </a:xfrm>
          <a:prstGeom prst="rect">
            <a:avLst/>
          </a:prstGeom>
          <a:noFill/>
        </p:spPr>
        <p:txBody>
          <a:bodyPr wrap="none" rtlCol="0">
            <a:spAutoFit/>
          </a:bodyPr>
          <a:lstStyle/>
          <a:p>
            <a:r>
              <a:rPr lang="en-US" dirty="0"/>
              <a:t>Yeast</a:t>
            </a:r>
          </a:p>
        </p:txBody>
      </p:sp>
      <p:sp>
        <p:nvSpPr>
          <p:cNvPr id="9" name="TextBox 8">
            <a:extLst>
              <a:ext uri="{FF2B5EF4-FFF2-40B4-BE49-F238E27FC236}">
                <a16:creationId xmlns:a16="http://schemas.microsoft.com/office/drawing/2014/main" id="{07D92B9A-1414-7F45-A5ED-2D4B7624D13B}"/>
              </a:ext>
            </a:extLst>
          </p:cNvPr>
          <p:cNvSpPr txBox="1"/>
          <p:nvPr/>
        </p:nvSpPr>
        <p:spPr>
          <a:xfrm>
            <a:off x="1198383" y="2477719"/>
            <a:ext cx="644728" cy="328423"/>
          </a:xfrm>
          <a:prstGeom prst="rect">
            <a:avLst/>
          </a:prstGeom>
          <a:noFill/>
        </p:spPr>
        <p:txBody>
          <a:bodyPr wrap="none" rtlCol="0">
            <a:spAutoFit/>
          </a:bodyPr>
          <a:lstStyle/>
          <a:p>
            <a:r>
              <a:rPr lang="en-US" dirty="0"/>
              <a:t>Garlic</a:t>
            </a:r>
          </a:p>
        </p:txBody>
      </p:sp>
      <p:sp>
        <p:nvSpPr>
          <p:cNvPr id="10" name="TextBox 9">
            <a:extLst>
              <a:ext uri="{FF2B5EF4-FFF2-40B4-BE49-F238E27FC236}">
                <a16:creationId xmlns:a16="http://schemas.microsoft.com/office/drawing/2014/main" id="{276CEB0D-CEDD-604A-A934-FB11ABF67F2F}"/>
              </a:ext>
            </a:extLst>
          </p:cNvPr>
          <p:cNvSpPr txBox="1"/>
          <p:nvPr/>
        </p:nvSpPr>
        <p:spPr>
          <a:xfrm>
            <a:off x="4432253" y="2596375"/>
            <a:ext cx="532518" cy="328423"/>
          </a:xfrm>
          <a:prstGeom prst="rect">
            <a:avLst/>
          </a:prstGeom>
          <a:noFill/>
        </p:spPr>
        <p:txBody>
          <a:bodyPr wrap="none" rtlCol="0">
            <a:spAutoFit/>
          </a:bodyPr>
          <a:lstStyle/>
          <a:p>
            <a:r>
              <a:rPr lang="en-US" dirty="0"/>
              <a:t>Milk</a:t>
            </a:r>
          </a:p>
        </p:txBody>
      </p:sp>
      <p:sp>
        <p:nvSpPr>
          <p:cNvPr id="11" name="TextBox 10">
            <a:extLst>
              <a:ext uri="{FF2B5EF4-FFF2-40B4-BE49-F238E27FC236}">
                <a16:creationId xmlns:a16="http://schemas.microsoft.com/office/drawing/2014/main" id="{C68D2A95-C148-CA4A-A972-A582919D0EF7}"/>
              </a:ext>
            </a:extLst>
          </p:cNvPr>
          <p:cNvSpPr txBox="1"/>
          <p:nvPr/>
        </p:nvSpPr>
        <p:spPr>
          <a:xfrm>
            <a:off x="6462518" y="2501647"/>
            <a:ext cx="687945" cy="328423"/>
          </a:xfrm>
          <a:prstGeom prst="rect">
            <a:avLst/>
          </a:prstGeom>
          <a:noFill/>
        </p:spPr>
        <p:txBody>
          <a:bodyPr wrap="none" rtlCol="0">
            <a:spAutoFit/>
          </a:bodyPr>
          <a:lstStyle/>
          <a:p>
            <a:r>
              <a:rPr lang="en-US" dirty="0"/>
              <a:t>Butter</a:t>
            </a:r>
          </a:p>
        </p:txBody>
      </p:sp>
      <p:sp>
        <p:nvSpPr>
          <p:cNvPr id="12" name="TextBox 11">
            <a:extLst>
              <a:ext uri="{FF2B5EF4-FFF2-40B4-BE49-F238E27FC236}">
                <a16:creationId xmlns:a16="http://schemas.microsoft.com/office/drawing/2014/main" id="{425076DA-A809-D04C-B9E0-3E89DCBEFAFD}"/>
              </a:ext>
            </a:extLst>
          </p:cNvPr>
          <p:cNvSpPr txBox="1"/>
          <p:nvPr/>
        </p:nvSpPr>
        <p:spPr>
          <a:xfrm>
            <a:off x="2496758" y="2501686"/>
            <a:ext cx="665247" cy="328423"/>
          </a:xfrm>
          <a:prstGeom prst="rect">
            <a:avLst/>
          </a:prstGeom>
          <a:noFill/>
        </p:spPr>
        <p:txBody>
          <a:bodyPr wrap="none" rtlCol="0">
            <a:spAutoFit/>
          </a:bodyPr>
          <a:lstStyle/>
          <a:p>
            <a:r>
              <a:rPr lang="en-US" dirty="0"/>
              <a:t>Olives</a:t>
            </a:r>
          </a:p>
        </p:txBody>
      </p:sp>
      <p:sp>
        <p:nvSpPr>
          <p:cNvPr id="13" name="TextBox 12">
            <a:extLst>
              <a:ext uri="{FF2B5EF4-FFF2-40B4-BE49-F238E27FC236}">
                <a16:creationId xmlns:a16="http://schemas.microsoft.com/office/drawing/2014/main" id="{30155E89-2537-7243-874A-AA869C63D538}"/>
              </a:ext>
            </a:extLst>
          </p:cNvPr>
          <p:cNvSpPr txBox="1"/>
          <p:nvPr/>
        </p:nvSpPr>
        <p:spPr>
          <a:xfrm>
            <a:off x="3270288" y="2484491"/>
            <a:ext cx="1048300" cy="328423"/>
          </a:xfrm>
          <a:prstGeom prst="rect">
            <a:avLst/>
          </a:prstGeom>
          <a:noFill/>
        </p:spPr>
        <p:txBody>
          <a:bodyPr wrap="none" rtlCol="0">
            <a:spAutoFit/>
          </a:bodyPr>
          <a:lstStyle/>
          <a:p>
            <a:r>
              <a:rPr lang="en-US" dirty="0"/>
              <a:t>Mozzarella</a:t>
            </a:r>
          </a:p>
        </p:txBody>
      </p:sp>
      <p:sp>
        <p:nvSpPr>
          <p:cNvPr id="14" name="TextBox 13">
            <a:extLst>
              <a:ext uri="{FF2B5EF4-FFF2-40B4-BE49-F238E27FC236}">
                <a16:creationId xmlns:a16="http://schemas.microsoft.com/office/drawing/2014/main" id="{A76998D6-09ED-6343-8B7D-BEF4E4198D94}"/>
              </a:ext>
            </a:extLst>
          </p:cNvPr>
          <p:cNvSpPr txBox="1"/>
          <p:nvPr/>
        </p:nvSpPr>
        <p:spPr>
          <a:xfrm>
            <a:off x="5239327" y="2589128"/>
            <a:ext cx="479618" cy="328423"/>
          </a:xfrm>
          <a:prstGeom prst="rect">
            <a:avLst/>
          </a:prstGeom>
          <a:noFill/>
        </p:spPr>
        <p:txBody>
          <a:bodyPr wrap="none" rtlCol="0">
            <a:spAutoFit/>
          </a:bodyPr>
          <a:lstStyle/>
          <a:p>
            <a:r>
              <a:rPr lang="en-US" dirty="0"/>
              <a:t>Salt</a:t>
            </a:r>
          </a:p>
        </p:txBody>
      </p:sp>
      <p:sp>
        <p:nvSpPr>
          <p:cNvPr id="15" name="TextBox 14">
            <a:extLst>
              <a:ext uri="{FF2B5EF4-FFF2-40B4-BE49-F238E27FC236}">
                <a16:creationId xmlns:a16="http://schemas.microsoft.com/office/drawing/2014/main" id="{D4D270AE-54CB-914E-8189-77432E78E595}"/>
              </a:ext>
            </a:extLst>
          </p:cNvPr>
          <p:cNvSpPr txBox="1"/>
          <p:nvPr/>
        </p:nvSpPr>
        <p:spPr>
          <a:xfrm>
            <a:off x="4357713" y="3421349"/>
            <a:ext cx="479618" cy="328423"/>
          </a:xfrm>
          <a:prstGeom prst="rect">
            <a:avLst/>
          </a:prstGeom>
          <a:noFill/>
        </p:spPr>
        <p:txBody>
          <a:bodyPr wrap="none" rtlCol="0">
            <a:spAutoFit/>
          </a:bodyPr>
          <a:lstStyle/>
          <a:p>
            <a:r>
              <a:rPr lang="en-US" dirty="0"/>
              <a:t>Salt</a:t>
            </a:r>
          </a:p>
        </p:txBody>
      </p:sp>
      <p:sp>
        <p:nvSpPr>
          <p:cNvPr id="16" name="TextBox 15">
            <a:extLst>
              <a:ext uri="{FF2B5EF4-FFF2-40B4-BE49-F238E27FC236}">
                <a16:creationId xmlns:a16="http://schemas.microsoft.com/office/drawing/2014/main" id="{4EAA7541-C684-F540-BA6B-5B0F3AD33305}"/>
              </a:ext>
            </a:extLst>
          </p:cNvPr>
          <p:cNvSpPr txBox="1"/>
          <p:nvPr/>
        </p:nvSpPr>
        <p:spPr>
          <a:xfrm>
            <a:off x="878686" y="3295917"/>
            <a:ext cx="599588" cy="328423"/>
          </a:xfrm>
          <a:prstGeom prst="rect">
            <a:avLst/>
          </a:prstGeom>
          <a:noFill/>
        </p:spPr>
        <p:txBody>
          <a:bodyPr wrap="none" rtlCol="0">
            <a:spAutoFit/>
          </a:bodyPr>
          <a:lstStyle/>
          <a:p>
            <a:r>
              <a:rPr lang="en-US" dirty="0"/>
              <a:t>Yeast</a:t>
            </a:r>
          </a:p>
        </p:txBody>
      </p:sp>
      <p:sp>
        <p:nvSpPr>
          <p:cNvPr id="17" name="TextBox 16">
            <a:extLst>
              <a:ext uri="{FF2B5EF4-FFF2-40B4-BE49-F238E27FC236}">
                <a16:creationId xmlns:a16="http://schemas.microsoft.com/office/drawing/2014/main" id="{5F3C0387-40B2-E248-B5F5-95933A1EBDFB}"/>
              </a:ext>
            </a:extLst>
          </p:cNvPr>
          <p:cNvSpPr txBox="1"/>
          <p:nvPr/>
        </p:nvSpPr>
        <p:spPr>
          <a:xfrm>
            <a:off x="2543096" y="3309939"/>
            <a:ext cx="668773" cy="328423"/>
          </a:xfrm>
          <a:prstGeom prst="rect">
            <a:avLst/>
          </a:prstGeom>
          <a:noFill/>
        </p:spPr>
        <p:txBody>
          <a:bodyPr wrap="none" rtlCol="0">
            <a:spAutoFit/>
          </a:bodyPr>
          <a:lstStyle/>
          <a:p>
            <a:r>
              <a:rPr lang="en-US" dirty="0"/>
              <a:t>Onion</a:t>
            </a:r>
          </a:p>
        </p:txBody>
      </p:sp>
      <p:sp>
        <p:nvSpPr>
          <p:cNvPr id="18" name="TextBox 17">
            <a:extLst>
              <a:ext uri="{FF2B5EF4-FFF2-40B4-BE49-F238E27FC236}">
                <a16:creationId xmlns:a16="http://schemas.microsoft.com/office/drawing/2014/main" id="{D425946C-50E8-AB45-B6D4-34911A78CE3B}"/>
              </a:ext>
            </a:extLst>
          </p:cNvPr>
          <p:cNvSpPr txBox="1"/>
          <p:nvPr/>
        </p:nvSpPr>
        <p:spPr>
          <a:xfrm>
            <a:off x="1545666" y="3309939"/>
            <a:ext cx="1048300" cy="328423"/>
          </a:xfrm>
          <a:prstGeom prst="rect">
            <a:avLst/>
          </a:prstGeom>
          <a:noFill/>
        </p:spPr>
        <p:txBody>
          <a:bodyPr wrap="none" rtlCol="0">
            <a:spAutoFit/>
          </a:bodyPr>
          <a:lstStyle/>
          <a:p>
            <a:r>
              <a:rPr lang="en-US" dirty="0"/>
              <a:t>Mozzarella</a:t>
            </a:r>
          </a:p>
        </p:txBody>
      </p:sp>
      <p:cxnSp>
        <p:nvCxnSpPr>
          <p:cNvPr id="21" name="Straight Connector 20">
            <a:extLst>
              <a:ext uri="{FF2B5EF4-FFF2-40B4-BE49-F238E27FC236}">
                <a16:creationId xmlns:a16="http://schemas.microsoft.com/office/drawing/2014/main" id="{5BCF9574-FA77-AE4D-8618-A5701C78F277}"/>
              </a:ext>
            </a:extLst>
          </p:cNvPr>
          <p:cNvCxnSpPr>
            <a:cxnSpLocks/>
            <a:stCxn id="4" idx="2"/>
            <a:endCxn id="5" idx="0"/>
          </p:cNvCxnSpPr>
          <p:nvPr/>
        </p:nvCxnSpPr>
        <p:spPr>
          <a:xfrm flipH="1">
            <a:off x="1752991" y="1098419"/>
            <a:ext cx="3056616" cy="554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AFF6C1C-8E3F-0D4C-A30E-469C7936B28F}"/>
              </a:ext>
            </a:extLst>
          </p:cNvPr>
          <p:cNvCxnSpPr>
            <a:stCxn id="4" idx="2"/>
            <a:endCxn id="6" idx="0"/>
          </p:cNvCxnSpPr>
          <p:nvPr/>
        </p:nvCxnSpPr>
        <p:spPr>
          <a:xfrm flipH="1">
            <a:off x="4784856" y="1098419"/>
            <a:ext cx="24751" cy="6657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7C9EF86-F740-A64A-882D-5F2669D0B586}"/>
              </a:ext>
            </a:extLst>
          </p:cNvPr>
          <p:cNvCxnSpPr>
            <a:stCxn id="4" idx="2"/>
            <a:endCxn id="7" idx="0"/>
          </p:cNvCxnSpPr>
          <p:nvPr/>
        </p:nvCxnSpPr>
        <p:spPr>
          <a:xfrm>
            <a:off x="4809607" y="1098419"/>
            <a:ext cx="2027245" cy="554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B79C5DC-3FF1-CA41-B486-C4D5835BDA09}"/>
              </a:ext>
            </a:extLst>
          </p:cNvPr>
          <p:cNvCxnSpPr>
            <a:stCxn id="5" idx="2"/>
            <a:endCxn id="9" idx="0"/>
          </p:cNvCxnSpPr>
          <p:nvPr/>
        </p:nvCxnSpPr>
        <p:spPr>
          <a:xfrm flipH="1">
            <a:off x="1520747" y="1981167"/>
            <a:ext cx="232244" cy="49655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C2821F9-4AF5-A041-A6D4-8DF64FBCAFE7}"/>
              </a:ext>
            </a:extLst>
          </p:cNvPr>
          <p:cNvCxnSpPr>
            <a:stCxn id="5" idx="2"/>
            <a:endCxn id="12" idx="0"/>
          </p:cNvCxnSpPr>
          <p:nvPr/>
        </p:nvCxnSpPr>
        <p:spPr>
          <a:xfrm>
            <a:off x="1752991" y="1981167"/>
            <a:ext cx="1076391" cy="520519"/>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891D09E-D1B5-9F46-8B0F-5D763A2356E5}"/>
              </a:ext>
            </a:extLst>
          </p:cNvPr>
          <p:cNvCxnSpPr>
            <a:stCxn id="9" idx="2"/>
            <a:endCxn id="16" idx="0"/>
          </p:cNvCxnSpPr>
          <p:nvPr/>
        </p:nvCxnSpPr>
        <p:spPr>
          <a:xfrm flipH="1">
            <a:off x="1178480" y="2806142"/>
            <a:ext cx="342267" cy="4897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AD643AD-C863-3443-897A-9ABEB60E136D}"/>
              </a:ext>
            </a:extLst>
          </p:cNvPr>
          <p:cNvCxnSpPr>
            <a:cxnSpLocks/>
            <a:stCxn id="6" idx="2"/>
            <a:endCxn id="10" idx="0"/>
          </p:cNvCxnSpPr>
          <p:nvPr/>
        </p:nvCxnSpPr>
        <p:spPr>
          <a:xfrm flipH="1">
            <a:off x="4698512" y="2092577"/>
            <a:ext cx="86344" cy="50379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2AB4480-7D24-9047-82B5-5372CD54A6CB}"/>
              </a:ext>
            </a:extLst>
          </p:cNvPr>
          <p:cNvCxnSpPr>
            <a:stCxn id="6" idx="2"/>
            <a:endCxn id="14" idx="0"/>
          </p:cNvCxnSpPr>
          <p:nvPr/>
        </p:nvCxnSpPr>
        <p:spPr>
          <a:xfrm>
            <a:off x="4784856" y="2092577"/>
            <a:ext cx="694280" cy="49655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08F3B96-D022-AD4F-B9D0-1608F72191EA}"/>
              </a:ext>
            </a:extLst>
          </p:cNvPr>
          <p:cNvCxnSpPr>
            <a:stCxn id="7" idx="2"/>
            <a:endCxn id="11" idx="0"/>
          </p:cNvCxnSpPr>
          <p:nvPr/>
        </p:nvCxnSpPr>
        <p:spPr>
          <a:xfrm flipH="1">
            <a:off x="6806491" y="1981167"/>
            <a:ext cx="30361" cy="520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41470C5-191E-144A-B7FD-AD7D4966DF42}"/>
              </a:ext>
            </a:extLst>
          </p:cNvPr>
          <p:cNvCxnSpPr>
            <a:stCxn id="9" idx="2"/>
            <a:endCxn id="18" idx="0"/>
          </p:cNvCxnSpPr>
          <p:nvPr/>
        </p:nvCxnSpPr>
        <p:spPr>
          <a:xfrm>
            <a:off x="1520747" y="2806142"/>
            <a:ext cx="549069" cy="503797"/>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BF32B7BB-85D7-DB49-A2BE-162ED57EA82A}"/>
              </a:ext>
            </a:extLst>
          </p:cNvPr>
          <p:cNvCxnSpPr>
            <a:stCxn id="12" idx="2"/>
            <a:endCxn id="17" idx="0"/>
          </p:cNvCxnSpPr>
          <p:nvPr/>
        </p:nvCxnSpPr>
        <p:spPr>
          <a:xfrm>
            <a:off x="2829382" y="2830109"/>
            <a:ext cx="48101" cy="4798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D1E244B-9A15-A34D-9EA3-FC65F4AB84A0}"/>
              </a:ext>
            </a:extLst>
          </p:cNvPr>
          <p:cNvCxnSpPr>
            <a:cxnSpLocks/>
            <a:stCxn id="10" idx="2"/>
            <a:endCxn id="15" idx="0"/>
          </p:cNvCxnSpPr>
          <p:nvPr/>
        </p:nvCxnSpPr>
        <p:spPr>
          <a:xfrm flipH="1">
            <a:off x="4597522" y="2924798"/>
            <a:ext cx="100990" cy="50379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599756A-641D-B743-B72D-69A7606F7CB2}"/>
              </a:ext>
            </a:extLst>
          </p:cNvPr>
          <p:cNvCxnSpPr>
            <a:cxnSpLocks/>
            <a:stCxn id="16" idx="2"/>
          </p:cNvCxnSpPr>
          <p:nvPr/>
        </p:nvCxnSpPr>
        <p:spPr>
          <a:xfrm flipH="1">
            <a:off x="1066476" y="3624340"/>
            <a:ext cx="112004" cy="479830"/>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3118C7EB-7D77-1449-AE71-710CE75D3A60}"/>
              </a:ext>
            </a:extLst>
          </p:cNvPr>
          <p:cNvCxnSpPr>
            <a:stCxn id="5" idx="2"/>
            <a:endCxn id="13" idx="0"/>
          </p:cNvCxnSpPr>
          <p:nvPr/>
        </p:nvCxnSpPr>
        <p:spPr>
          <a:xfrm>
            <a:off x="1752991" y="1981167"/>
            <a:ext cx="2041447" cy="503324"/>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36BF4F9-984F-E94A-8DFB-74221F13383C}"/>
              </a:ext>
            </a:extLst>
          </p:cNvPr>
          <p:cNvCxnSpPr>
            <a:cxnSpLocks/>
            <a:stCxn id="16" idx="2"/>
          </p:cNvCxnSpPr>
          <p:nvPr/>
        </p:nvCxnSpPr>
        <p:spPr>
          <a:xfrm>
            <a:off x="1178480" y="3624340"/>
            <a:ext cx="226759" cy="479830"/>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D08C4AF-96FF-3541-99C3-3E2804EAD9A9}"/>
              </a:ext>
            </a:extLst>
          </p:cNvPr>
          <p:cNvSpPr txBox="1"/>
          <p:nvPr/>
        </p:nvSpPr>
        <p:spPr>
          <a:xfrm>
            <a:off x="7555197" y="2571750"/>
            <a:ext cx="479618" cy="328423"/>
          </a:xfrm>
          <a:prstGeom prst="rect">
            <a:avLst/>
          </a:prstGeom>
          <a:noFill/>
        </p:spPr>
        <p:txBody>
          <a:bodyPr wrap="square" rtlCol="0">
            <a:spAutoFit/>
          </a:bodyPr>
          <a:lstStyle/>
          <a:p>
            <a:r>
              <a:rPr lang="en-US" dirty="0"/>
              <a:t>Salt</a:t>
            </a:r>
          </a:p>
        </p:txBody>
      </p:sp>
      <p:cxnSp>
        <p:nvCxnSpPr>
          <p:cNvPr id="54" name="Straight Connector 53">
            <a:extLst>
              <a:ext uri="{FF2B5EF4-FFF2-40B4-BE49-F238E27FC236}">
                <a16:creationId xmlns:a16="http://schemas.microsoft.com/office/drawing/2014/main" id="{46672315-D944-E541-8771-FB940236B4AC}"/>
              </a:ext>
            </a:extLst>
          </p:cNvPr>
          <p:cNvCxnSpPr>
            <a:cxnSpLocks/>
            <a:stCxn id="7" idx="2"/>
            <a:endCxn id="50" idx="0"/>
          </p:cNvCxnSpPr>
          <p:nvPr/>
        </p:nvCxnSpPr>
        <p:spPr>
          <a:xfrm>
            <a:off x="6836852" y="1981167"/>
            <a:ext cx="958154" cy="590583"/>
          </a:xfrm>
          <a:prstGeom prst="line">
            <a:avLst/>
          </a:prstGeom>
        </p:spPr>
        <p:style>
          <a:lnRef idx="2">
            <a:schemeClr val="accent1"/>
          </a:lnRef>
          <a:fillRef idx="0">
            <a:schemeClr val="accent1"/>
          </a:fillRef>
          <a:effectRef idx="1">
            <a:schemeClr val="accent1"/>
          </a:effectRef>
          <a:fontRef idx="minor">
            <a:schemeClr val="tx1"/>
          </a:fontRef>
        </p:style>
      </p:cxnSp>
      <p:pic>
        <p:nvPicPr>
          <p:cNvPr id="55" name="Picture 2" descr="page3image282871456">
            <a:extLst>
              <a:ext uri="{FF2B5EF4-FFF2-40B4-BE49-F238E27FC236}">
                <a16:creationId xmlns:a16="http://schemas.microsoft.com/office/drawing/2014/main" id="{2EA0740C-D4D0-4643-A837-1E1B50081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89" y="688649"/>
            <a:ext cx="1340971" cy="1583824"/>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86B43AF6-11C3-224F-8266-65E900815355}"/>
              </a:ext>
            </a:extLst>
          </p:cNvPr>
          <p:cNvCxnSpPr>
            <a:cxnSpLocks/>
          </p:cNvCxnSpPr>
          <p:nvPr/>
        </p:nvCxnSpPr>
        <p:spPr>
          <a:xfrm flipH="1">
            <a:off x="5415621" y="2924798"/>
            <a:ext cx="63515" cy="51798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0083CE0-66F9-8640-A772-A6D7E34554BF}"/>
              </a:ext>
            </a:extLst>
          </p:cNvPr>
          <p:cNvCxnSpPr>
            <a:cxnSpLocks/>
          </p:cNvCxnSpPr>
          <p:nvPr/>
        </p:nvCxnSpPr>
        <p:spPr>
          <a:xfrm>
            <a:off x="5479136" y="2924798"/>
            <a:ext cx="253551" cy="565959"/>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91729D6-6E10-3A4D-BAA2-FDBCE7E50DA9}"/>
              </a:ext>
            </a:extLst>
          </p:cNvPr>
          <p:cNvCxnSpPr>
            <a:cxnSpLocks/>
          </p:cNvCxnSpPr>
          <p:nvPr/>
        </p:nvCxnSpPr>
        <p:spPr>
          <a:xfrm flipH="1">
            <a:off x="6673583" y="2851711"/>
            <a:ext cx="91432" cy="356066"/>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00308E9-45FB-D34A-8051-68082CF74AAD}"/>
              </a:ext>
            </a:extLst>
          </p:cNvPr>
          <p:cNvCxnSpPr>
            <a:cxnSpLocks/>
            <a:stCxn id="18" idx="2"/>
          </p:cNvCxnSpPr>
          <p:nvPr/>
        </p:nvCxnSpPr>
        <p:spPr>
          <a:xfrm flipH="1">
            <a:off x="1925193" y="3638362"/>
            <a:ext cx="144623" cy="465808"/>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FF10DA4-69A6-9E4E-9DD0-FCEA0C4F39FF}"/>
              </a:ext>
            </a:extLst>
          </p:cNvPr>
          <p:cNvCxnSpPr>
            <a:cxnSpLocks/>
            <a:stCxn id="17" idx="2"/>
          </p:cNvCxnSpPr>
          <p:nvPr/>
        </p:nvCxnSpPr>
        <p:spPr>
          <a:xfrm>
            <a:off x="2877483" y="3638362"/>
            <a:ext cx="138893" cy="377672"/>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062223B-95E8-8748-BBD5-2BB8284F89DA}"/>
              </a:ext>
            </a:extLst>
          </p:cNvPr>
          <p:cNvCxnSpPr>
            <a:cxnSpLocks/>
            <a:stCxn id="13" idx="2"/>
          </p:cNvCxnSpPr>
          <p:nvPr/>
        </p:nvCxnSpPr>
        <p:spPr>
          <a:xfrm>
            <a:off x="3794438" y="2812914"/>
            <a:ext cx="19805" cy="754073"/>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a16="http://schemas.microsoft.com/office/drawing/2014/main" id="{A09F68DC-3601-CB4F-856F-5E669EAC0BE2}"/>
              </a:ext>
            </a:extLst>
          </p:cNvPr>
          <p:cNvGrpSpPr/>
          <p:nvPr/>
        </p:nvGrpSpPr>
        <p:grpSpPr>
          <a:xfrm>
            <a:off x="878685" y="3749772"/>
            <a:ext cx="7386630" cy="1180256"/>
            <a:chOff x="878685" y="3749772"/>
            <a:chExt cx="7386630" cy="1180256"/>
          </a:xfrm>
        </p:grpSpPr>
        <p:sp>
          <p:nvSpPr>
            <p:cNvPr id="44" name="TextBox 43">
              <a:extLst>
                <a:ext uri="{FF2B5EF4-FFF2-40B4-BE49-F238E27FC236}">
                  <a16:creationId xmlns:a16="http://schemas.microsoft.com/office/drawing/2014/main" id="{CBD88A2D-1C04-9940-9CBE-55210CEF84E2}"/>
                </a:ext>
              </a:extLst>
            </p:cNvPr>
            <p:cNvSpPr txBox="1"/>
            <p:nvPr/>
          </p:nvSpPr>
          <p:spPr>
            <a:xfrm>
              <a:off x="2023183" y="4365514"/>
              <a:ext cx="5883176" cy="564514"/>
            </a:xfrm>
            <a:prstGeom prst="rect">
              <a:avLst/>
            </a:prstGeom>
            <a:noFill/>
          </p:spPr>
          <p:txBody>
            <a:bodyPr wrap="square" rtlCol="0">
              <a:spAutoFit/>
            </a:bodyPr>
            <a:lstStyle/>
            <a:p>
              <a:r>
                <a:rPr lang="en-US" dirty="0">
                  <a:solidFill>
                    <a:srgbClr val="00B050"/>
                  </a:solidFill>
                </a:rPr>
                <a:t>Rather than recommending based on one item look at the basket, the whole order so far;  the more items the more certain we can be.</a:t>
              </a:r>
            </a:p>
          </p:txBody>
        </p:sp>
        <p:cxnSp>
          <p:nvCxnSpPr>
            <p:cNvPr id="42" name="Straight Connector 41">
              <a:extLst>
                <a:ext uri="{FF2B5EF4-FFF2-40B4-BE49-F238E27FC236}">
                  <a16:creationId xmlns:a16="http://schemas.microsoft.com/office/drawing/2014/main" id="{AF86A88A-B482-FC44-9341-E28BB8F0E2F5}"/>
                </a:ext>
              </a:extLst>
            </p:cNvPr>
            <p:cNvCxnSpPr>
              <a:cxnSpLocks/>
              <a:stCxn id="15" idx="2"/>
            </p:cNvCxnSpPr>
            <p:nvPr/>
          </p:nvCxnSpPr>
          <p:spPr>
            <a:xfrm flipH="1">
              <a:off x="4512089" y="3749772"/>
              <a:ext cx="85433" cy="237314"/>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30DE9511-8BD1-F842-B6C5-0EC3B81C2EDD}"/>
                </a:ext>
              </a:extLst>
            </p:cNvPr>
            <p:cNvSpPr txBox="1"/>
            <p:nvPr/>
          </p:nvSpPr>
          <p:spPr>
            <a:xfrm>
              <a:off x="878685" y="3991832"/>
              <a:ext cx="2991583" cy="328423"/>
            </a:xfrm>
            <a:prstGeom prst="rect">
              <a:avLst/>
            </a:prstGeom>
            <a:solidFill>
              <a:schemeClr val="bg1"/>
            </a:solidFill>
            <a:ln w="25400">
              <a:solidFill>
                <a:schemeClr val="accent2"/>
              </a:solidFill>
            </a:ln>
          </p:spPr>
          <p:txBody>
            <a:bodyPr wrap="square" rtlCol="0">
              <a:spAutoFit/>
            </a:bodyPr>
            <a:lstStyle/>
            <a:p>
              <a:pPr algn="ctr"/>
              <a:r>
                <a:rPr lang="en-US" dirty="0"/>
                <a:t>Pizza</a:t>
              </a:r>
            </a:p>
          </p:txBody>
        </p:sp>
        <p:sp>
          <p:nvSpPr>
            <p:cNvPr id="60" name="TextBox 59">
              <a:extLst>
                <a:ext uri="{FF2B5EF4-FFF2-40B4-BE49-F238E27FC236}">
                  <a16:creationId xmlns:a16="http://schemas.microsoft.com/office/drawing/2014/main" id="{3A4204F4-7D27-CF47-99A9-5A38EF782378}"/>
                </a:ext>
              </a:extLst>
            </p:cNvPr>
            <p:cNvSpPr txBox="1"/>
            <p:nvPr/>
          </p:nvSpPr>
          <p:spPr>
            <a:xfrm>
              <a:off x="4038812" y="3987086"/>
              <a:ext cx="1200515" cy="328423"/>
            </a:xfrm>
            <a:prstGeom prst="rect">
              <a:avLst/>
            </a:prstGeom>
            <a:solidFill>
              <a:schemeClr val="bg1"/>
            </a:solidFill>
            <a:ln w="25400">
              <a:solidFill>
                <a:schemeClr val="accent2"/>
              </a:solidFill>
            </a:ln>
          </p:spPr>
          <p:txBody>
            <a:bodyPr wrap="square" rtlCol="0">
              <a:spAutoFit/>
            </a:bodyPr>
            <a:lstStyle/>
            <a:p>
              <a:pPr algn="ctr"/>
              <a:r>
                <a:rPr lang="en-US" dirty="0"/>
                <a:t>Brioche</a:t>
              </a:r>
            </a:p>
          </p:txBody>
        </p:sp>
        <p:sp>
          <p:nvSpPr>
            <p:cNvPr id="61" name="TextBox 60">
              <a:extLst>
                <a:ext uri="{FF2B5EF4-FFF2-40B4-BE49-F238E27FC236}">
                  <a16:creationId xmlns:a16="http://schemas.microsoft.com/office/drawing/2014/main" id="{29440ABC-9128-A349-8A55-F9DACBFBC0BF}"/>
                </a:ext>
              </a:extLst>
            </p:cNvPr>
            <p:cNvSpPr txBox="1"/>
            <p:nvPr/>
          </p:nvSpPr>
          <p:spPr>
            <a:xfrm>
              <a:off x="5365981" y="3987085"/>
              <a:ext cx="833341" cy="328423"/>
            </a:xfrm>
            <a:prstGeom prst="rect">
              <a:avLst/>
            </a:prstGeom>
            <a:solidFill>
              <a:schemeClr val="bg1"/>
            </a:solidFill>
            <a:ln w="25400">
              <a:solidFill>
                <a:schemeClr val="accent2"/>
              </a:solidFill>
            </a:ln>
          </p:spPr>
          <p:txBody>
            <a:bodyPr wrap="square" rtlCol="0">
              <a:spAutoFit/>
            </a:bodyPr>
            <a:lstStyle/>
            <a:p>
              <a:pPr algn="ctr"/>
              <a:r>
                <a:rPr lang="en-US" dirty="0"/>
                <a:t>Pasta</a:t>
              </a:r>
            </a:p>
          </p:txBody>
        </p:sp>
        <p:sp>
          <p:nvSpPr>
            <p:cNvPr id="62" name="TextBox 61">
              <a:extLst>
                <a:ext uri="{FF2B5EF4-FFF2-40B4-BE49-F238E27FC236}">
                  <a16:creationId xmlns:a16="http://schemas.microsoft.com/office/drawing/2014/main" id="{98AC6697-44FA-A942-9279-A21A8836A626}"/>
                </a:ext>
              </a:extLst>
            </p:cNvPr>
            <p:cNvSpPr txBox="1"/>
            <p:nvPr/>
          </p:nvSpPr>
          <p:spPr>
            <a:xfrm>
              <a:off x="6385466" y="3987084"/>
              <a:ext cx="1879849" cy="328423"/>
            </a:xfrm>
            <a:prstGeom prst="rect">
              <a:avLst/>
            </a:prstGeom>
            <a:solidFill>
              <a:schemeClr val="bg1"/>
            </a:solidFill>
            <a:ln w="25400">
              <a:solidFill>
                <a:schemeClr val="accent2"/>
              </a:solidFill>
            </a:ln>
          </p:spPr>
          <p:txBody>
            <a:bodyPr wrap="square" rtlCol="0">
              <a:spAutoFit/>
            </a:bodyPr>
            <a:lstStyle/>
            <a:p>
              <a:pPr algn="ctr"/>
              <a:r>
                <a:rPr lang="en-US" dirty="0"/>
                <a:t>Bread</a:t>
              </a:r>
            </a:p>
          </p:txBody>
        </p:sp>
      </p:grpSp>
    </p:spTree>
    <p:extLst>
      <p:ext uri="{BB962C8B-B14F-4D97-AF65-F5344CB8AC3E}">
        <p14:creationId xmlns:p14="http://schemas.microsoft.com/office/powerpoint/2010/main" val="415858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Agenda</a:t>
            </a:r>
          </a:p>
        </p:txBody>
      </p:sp>
      <p:sp>
        <p:nvSpPr>
          <p:cNvPr id="7" name="Text Placeholder 2"/>
          <p:cNvSpPr txBox="1">
            <a:spLocks/>
          </p:cNvSpPr>
          <p:nvPr/>
        </p:nvSpPr>
        <p:spPr>
          <a:xfrm>
            <a:off x="668487" y="743829"/>
            <a:ext cx="7807025" cy="3655842"/>
          </a:xfrm>
          <a:prstGeom prst="rect">
            <a:avLst/>
          </a:prstGeom>
          <a:ln w="19050">
            <a:noFill/>
          </a:ln>
        </p:spPr>
        <p:txBody>
          <a:bodyPr/>
          <a:lstStyle>
            <a:lvl1pPr marL="342900" indent="-342900" algn="l" defTabSz="4572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342900" algn="l" defTabSz="4572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28700" indent="-342900" algn="l" defTabSz="4572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342900" algn="l" defTabSz="4572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771650" indent="-342900" algn="l" defTabSz="4572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effectLst>
                  <a:glow rad="419100">
                    <a:schemeClr val="accent6">
                      <a:satMod val="175000"/>
                      <a:alpha val="91000"/>
                    </a:schemeClr>
                  </a:glow>
                </a:effectLst>
              </a:rPr>
              <a:t>Association Rules</a:t>
            </a:r>
          </a:p>
          <a:p>
            <a:r>
              <a:rPr lang="en-AU" dirty="0">
                <a:effectLst>
                  <a:glow rad="419100">
                    <a:schemeClr val="accent6">
                      <a:satMod val="175000"/>
                      <a:alpha val="91000"/>
                    </a:schemeClr>
                  </a:glow>
                </a:effectLst>
              </a:rPr>
              <a:t>History</a:t>
            </a:r>
          </a:p>
          <a:p>
            <a:r>
              <a:rPr lang="en-AU" dirty="0">
                <a:effectLst>
                  <a:glow rad="419100">
                    <a:schemeClr val="accent6">
                      <a:satMod val="175000"/>
                      <a:alpha val="91000"/>
                    </a:schemeClr>
                  </a:glow>
                </a:effectLst>
              </a:rPr>
              <a:t>Example</a:t>
            </a:r>
          </a:p>
          <a:p>
            <a:r>
              <a:rPr lang="en-AU" dirty="0">
                <a:effectLst>
                  <a:glow rad="419100">
                    <a:schemeClr val="accent6">
                      <a:satMod val="175000"/>
                      <a:alpha val="91000"/>
                    </a:schemeClr>
                  </a:glow>
                </a:effectLst>
              </a:rPr>
              <a:t>Combinations</a:t>
            </a:r>
          </a:p>
          <a:p>
            <a:r>
              <a:rPr lang="en-AU" dirty="0">
                <a:effectLst>
                  <a:glow rad="419100">
                    <a:schemeClr val="accent6">
                      <a:satMod val="175000"/>
                      <a:alpha val="91000"/>
                    </a:schemeClr>
                  </a:glow>
                </a:effectLst>
              </a:rPr>
              <a:t>Solutions</a:t>
            </a:r>
          </a:p>
          <a:p>
            <a:pPr lvl="1"/>
            <a:r>
              <a:rPr lang="en-AU" dirty="0" err="1">
                <a:effectLst>
                  <a:glow rad="419100">
                    <a:schemeClr val="accent6">
                      <a:satMod val="175000"/>
                      <a:alpha val="91000"/>
                    </a:schemeClr>
                  </a:glow>
                </a:effectLst>
              </a:rPr>
              <a:t>Apriori</a:t>
            </a:r>
            <a:endParaRPr lang="en-AU" dirty="0">
              <a:effectLst>
                <a:glow rad="419100">
                  <a:schemeClr val="accent6">
                    <a:satMod val="175000"/>
                    <a:alpha val="91000"/>
                  </a:schemeClr>
                </a:glow>
              </a:effectLst>
            </a:endParaRPr>
          </a:p>
          <a:p>
            <a:pPr lvl="1"/>
            <a:r>
              <a:rPr lang="en-AU" dirty="0" err="1">
                <a:effectLst>
                  <a:glow rad="419100">
                    <a:schemeClr val="accent6">
                      <a:satMod val="175000"/>
                      <a:alpha val="91000"/>
                    </a:schemeClr>
                  </a:glow>
                </a:effectLst>
              </a:rPr>
              <a:t>FPGrowth</a:t>
            </a:r>
            <a:endParaRPr lang="en-AU" dirty="0">
              <a:effectLst>
                <a:glow rad="419100">
                  <a:schemeClr val="accent6">
                    <a:satMod val="175000"/>
                    <a:alpha val="91000"/>
                  </a:schemeClr>
                </a:glow>
              </a:effectLst>
            </a:endParaRPr>
          </a:p>
          <a:p>
            <a:r>
              <a:rPr lang="en-AU" dirty="0">
                <a:effectLst>
                  <a:glow rad="419100">
                    <a:schemeClr val="accent6">
                      <a:satMod val="175000"/>
                      <a:alpha val="91000"/>
                    </a:schemeClr>
                  </a:glow>
                </a:effectLst>
              </a:rPr>
              <a:t>Exploration</a:t>
            </a:r>
          </a:p>
          <a:p>
            <a:r>
              <a:rPr lang="en-AU" dirty="0">
                <a:effectLst>
                  <a:glow rad="419100">
                    <a:schemeClr val="accent6">
                      <a:satMod val="175000"/>
                      <a:alpha val="91000"/>
                    </a:schemeClr>
                  </a:glow>
                </a:effectLst>
              </a:rPr>
              <a:t>POC – Rules and Knowledge Graphs</a:t>
            </a:r>
          </a:p>
          <a:p>
            <a:r>
              <a:rPr lang="en-AU" dirty="0">
                <a:effectLst>
                  <a:glow rad="419100">
                    <a:schemeClr val="accent6">
                      <a:satMod val="175000"/>
                      <a:alpha val="91000"/>
                    </a:schemeClr>
                  </a:glow>
                </a:effectLst>
              </a:rPr>
              <a:t>Summary</a:t>
            </a:r>
          </a:p>
          <a:p>
            <a:r>
              <a:rPr lang="en-AU" dirty="0">
                <a:effectLst>
                  <a:glow rad="419100">
                    <a:schemeClr val="accent6">
                      <a:satMod val="175000"/>
                      <a:alpha val="91000"/>
                    </a:schemeClr>
                  </a:glow>
                </a:effectLst>
              </a:rPr>
              <a:t>Appendix</a:t>
            </a:r>
          </a:p>
          <a:p>
            <a:endParaRPr lang="en-AU" dirty="0">
              <a:effectLst>
                <a:glow rad="419100">
                  <a:schemeClr val="accent6">
                    <a:satMod val="175000"/>
                    <a:alpha val="91000"/>
                  </a:schemeClr>
                </a:glow>
              </a:effectLst>
            </a:endParaRPr>
          </a:p>
          <a:p>
            <a:endParaRPr lang="en-AU" dirty="0">
              <a:effectLst>
                <a:glow rad="419100">
                  <a:schemeClr val="accent6">
                    <a:satMod val="175000"/>
                    <a:alpha val="91000"/>
                  </a:schemeClr>
                </a:glow>
              </a:effectLst>
            </a:endParaRPr>
          </a:p>
          <a:p>
            <a:pPr marL="342900" lvl="1" indent="0">
              <a:buFont typeface="Arial" panose="020B0604020202020204" pitchFamily="34" charset="0"/>
              <a:buNone/>
            </a:pPr>
            <a:endParaRPr lang="en-US" sz="1400" dirty="0"/>
          </a:p>
          <a:p>
            <a:pPr marL="560984" lvl="1" indent="-218084"/>
            <a:endParaRPr lang="en-US" sz="1400" dirty="0"/>
          </a:p>
          <a:p>
            <a:pPr marL="560984" lvl="1" indent="-218084"/>
            <a:endParaRPr lang="en-US" sz="1400" dirty="0"/>
          </a:p>
          <a:p>
            <a:pPr marL="218084" indent="-218084"/>
            <a:endParaRPr lang="en-US" sz="1400" dirty="0"/>
          </a:p>
          <a:p>
            <a:pPr marL="218084" indent="-218084"/>
            <a:endParaRPr lang="en-US" sz="1400" dirty="0"/>
          </a:p>
          <a:p>
            <a:endParaRPr lang="en-AU" sz="1400" dirty="0"/>
          </a:p>
        </p:txBody>
      </p:sp>
    </p:spTree>
    <p:extLst>
      <p:ext uri="{BB962C8B-B14F-4D97-AF65-F5344CB8AC3E}">
        <p14:creationId xmlns:p14="http://schemas.microsoft.com/office/powerpoint/2010/main" val="574859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0CC3-4434-A24C-BD8F-B31CA6711AC5}"/>
              </a:ext>
            </a:extLst>
          </p:cNvPr>
          <p:cNvSpPr>
            <a:spLocks noGrp="1"/>
          </p:cNvSpPr>
          <p:nvPr>
            <p:ph type="title"/>
          </p:nvPr>
        </p:nvSpPr>
        <p:spPr/>
        <p:txBody>
          <a:bodyPr/>
          <a:lstStyle/>
          <a:p>
            <a:r>
              <a:rPr lang="en-US" dirty="0"/>
              <a:t>Set Enumeration: Generate and Test </a:t>
            </a:r>
          </a:p>
        </p:txBody>
      </p:sp>
      <p:sp>
        <p:nvSpPr>
          <p:cNvPr id="4" name="TextBox 3">
            <a:extLst>
              <a:ext uri="{FF2B5EF4-FFF2-40B4-BE49-F238E27FC236}">
                <a16:creationId xmlns:a16="http://schemas.microsoft.com/office/drawing/2014/main" id="{EEEF8F70-F18E-B843-8D76-314220013B1B}"/>
              </a:ext>
            </a:extLst>
          </p:cNvPr>
          <p:cNvSpPr txBox="1"/>
          <p:nvPr/>
        </p:nvSpPr>
        <p:spPr>
          <a:xfrm>
            <a:off x="4417149" y="1204310"/>
            <a:ext cx="309700" cy="328423"/>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3D692FB1-A1AD-A346-B19B-D44B877AE0FC}"/>
              </a:ext>
            </a:extLst>
          </p:cNvPr>
          <p:cNvSpPr txBox="1"/>
          <p:nvPr/>
        </p:nvSpPr>
        <p:spPr>
          <a:xfrm>
            <a:off x="886850" y="1907113"/>
            <a:ext cx="284052" cy="328423"/>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2F16EBAD-E551-3843-9AD8-66D8E1ECBD06}"/>
              </a:ext>
            </a:extLst>
          </p:cNvPr>
          <p:cNvSpPr txBox="1"/>
          <p:nvPr/>
        </p:nvSpPr>
        <p:spPr>
          <a:xfrm>
            <a:off x="3677681" y="1907113"/>
            <a:ext cx="284052" cy="328423"/>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B9BE1E68-24E7-A04F-AB34-88C4EA36A091}"/>
              </a:ext>
            </a:extLst>
          </p:cNvPr>
          <p:cNvSpPr txBox="1"/>
          <p:nvPr/>
        </p:nvSpPr>
        <p:spPr>
          <a:xfrm>
            <a:off x="6150985" y="1907113"/>
            <a:ext cx="284052" cy="328423"/>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97E7EC2F-25C2-D14B-98D0-87BCA82A818B}"/>
              </a:ext>
            </a:extLst>
          </p:cNvPr>
          <p:cNvSpPr txBox="1"/>
          <p:nvPr/>
        </p:nvSpPr>
        <p:spPr>
          <a:xfrm>
            <a:off x="7395738" y="1907113"/>
            <a:ext cx="284052" cy="328423"/>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07D92B9A-1414-7F45-A5ED-2D4B7624D13B}"/>
              </a:ext>
            </a:extLst>
          </p:cNvPr>
          <p:cNvSpPr txBox="1"/>
          <p:nvPr/>
        </p:nvSpPr>
        <p:spPr>
          <a:xfrm>
            <a:off x="812310" y="2732088"/>
            <a:ext cx="433132" cy="328423"/>
          </a:xfrm>
          <a:prstGeom prst="rect">
            <a:avLst/>
          </a:prstGeom>
          <a:noFill/>
        </p:spPr>
        <p:txBody>
          <a:bodyPr wrap="none" rtlCol="0">
            <a:spAutoFit/>
          </a:bodyPr>
          <a:lstStyle/>
          <a:p>
            <a:r>
              <a:rPr lang="en-US" dirty="0"/>
              <a:t>1,2</a:t>
            </a:r>
          </a:p>
        </p:txBody>
      </p:sp>
      <p:sp>
        <p:nvSpPr>
          <p:cNvPr id="10" name="TextBox 9">
            <a:extLst>
              <a:ext uri="{FF2B5EF4-FFF2-40B4-BE49-F238E27FC236}">
                <a16:creationId xmlns:a16="http://schemas.microsoft.com/office/drawing/2014/main" id="{276CEB0D-CEDD-604A-A934-FB11ABF67F2F}"/>
              </a:ext>
            </a:extLst>
          </p:cNvPr>
          <p:cNvSpPr txBox="1"/>
          <p:nvPr/>
        </p:nvSpPr>
        <p:spPr>
          <a:xfrm>
            <a:off x="3597845" y="2739334"/>
            <a:ext cx="433132" cy="328423"/>
          </a:xfrm>
          <a:prstGeom prst="rect">
            <a:avLst/>
          </a:prstGeom>
          <a:noFill/>
        </p:spPr>
        <p:txBody>
          <a:bodyPr wrap="none" rtlCol="0">
            <a:spAutoFit/>
          </a:bodyPr>
          <a:lstStyle/>
          <a:p>
            <a:r>
              <a:rPr lang="en-US" dirty="0"/>
              <a:t>2,3</a:t>
            </a:r>
          </a:p>
        </p:txBody>
      </p:sp>
      <p:sp>
        <p:nvSpPr>
          <p:cNvPr id="11" name="TextBox 10">
            <a:extLst>
              <a:ext uri="{FF2B5EF4-FFF2-40B4-BE49-F238E27FC236}">
                <a16:creationId xmlns:a16="http://schemas.microsoft.com/office/drawing/2014/main" id="{C68D2A95-C148-CA4A-A972-A582919D0EF7}"/>
              </a:ext>
            </a:extLst>
          </p:cNvPr>
          <p:cNvSpPr txBox="1"/>
          <p:nvPr/>
        </p:nvSpPr>
        <p:spPr>
          <a:xfrm>
            <a:off x="6076445" y="2756016"/>
            <a:ext cx="433132" cy="328423"/>
          </a:xfrm>
          <a:prstGeom prst="rect">
            <a:avLst/>
          </a:prstGeom>
          <a:noFill/>
        </p:spPr>
        <p:txBody>
          <a:bodyPr wrap="none" rtlCol="0">
            <a:spAutoFit/>
          </a:bodyPr>
          <a:lstStyle/>
          <a:p>
            <a:r>
              <a:rPr lang="en-US" dirty="0"/>
              <a:t>3,4</a:t>
            </a:r>
          </a:p>
        </p:txBody>
      </p:sp>
      <p:sp>
        <p:nvSpPr>
          <p:cNvPr id="12" name="TextBox 11">
            <a:extLst>
              <a:ext uri="{FF2B5EF4-FFF2-40B4-BE49-F238E27FC236}">
                <a16:creationId xmlns:a16="http://schemas.microsoft.com/office/drawing/2014/main" id="{425076DA-A809-D04C-B9E0-3E89DCBEFAFD}"/>
              </a:ext>
            </a:extLst>
          </p:cNvPr>
          <p:cNvSpPr txBox="1"/>
          <p:nvPr/>
        </p:nvSpPr>
        <p:spPr>
          <a:xfrm>
            <a:off x="2231563" y="2738860"/>
            <a:ext cx="433132" cy="328423"/>
          </a:xfrm>
          <a:prstGeom prst="rect">
            <a:avLst/>
          </a:prstGeom>
          <a:noFill/>
        </p:spPr>
        <p:txBody>
          <a:bodyPr wrap="none" rtlCol="0">
            <a:spAutoFit/>
          </a:bodyPr>
          <a:lstStyle/>
          <a:p>
            <a:r>
              <a:rPr lang="en-US" dirty="0"/>
              <a:t>1,3</a:t>
            </a:r>
          </a:p>
        </p:txBody>
      </p:sp>
      <p:sp>
        <p:nvSpPr>
          <p:cNvPr id="13" name="TextBox 12">
            <a:extLst>
              <a:ext uri="{FF2B5EF4-FFF2-40B4-BE49-F238E27FC236}">
                <a16:creationId xmlns:a16="http://schemas.microsoft.com/office/drawing/2014/main" id="{30155E89-2537-7243-874A-AA869C63D538}"/>
              </a:ext>
            </a:extLst>
          </p:cNvPr>
          <p:cNvSpPr txBox="1"/>
          <p:nvPr/>
        </p:nvSpPr>
        <p:spPr>
          <a:xfrm>
            <a:off x="2884215" y="2738860"/>
            <a:ext cx="433132" cy="328423"/>
          </a:xfrm>
          <a:prstGeom prst="rect">
            <a:avLst/>
          </a:prstGeom>
          <a:noFill/>
        </p:spPr>
        <p:txBody>
          <a:bodyPr wrap="none" rtlCol="0">
            <a:spAutoFit/>
          </a:bodyPr>
          <a:lstStyle/>
          <a:p>
            <a:r>
              <a:rPr lang="en-US" dirty="0"/>
              <a:t>1,4</a:t>
            </a:r>
          </a:p>
        </p:txBody>
      </p:sp>
      <p:sp>
        <p:nvSpPr>
          <p:cNvPr id="14" name="TextBox 13">
            <a:extLst>
              <a:ext uri="{FF2B5EF4-FFF2-40B4-BE49-F238E27FC236}">
                <a16:creationId xmlns:a16="http://schemas.microsoft.com/office/drawing/2014/main" id="{A76998D6-09ED-6343-8B7D-BEF4E4198D94}"/>
              </a:ext>
            </a:extLst>
          </p:cNvPr>
          <p:cNvSpPr txBox="1"/>
          <p:nvPr/>
        </p:nvSpPr>
        <p:spPr>
          <a:xfrm>
            <a:off x="4404919" y="2732087"/>
            <a:ext cx="433132" cy="328423"/>
          </a:xfrm>
          <a:prstGeom prst="rect">
            <a:avLst/>
          </a:prstGeom>
          <a:noFill/>
        </p:spPr>
        <p:txBody>
          <a:bodyPr wrap="none" rtlCol="0">
            <a:spAutoFit/>
          </a:bodyPr>
          <a:lstStyle/>
          <a:p>
            <a:r>
              <a:rPr lang="en-US" dirty="0"/>
              <a:t>2,4</a:t>
            </a:r>
          </a:p>
        </p:txBody>
      </p:sp>
      <p:sp>
        <p:nvSpPr>
          <p:cNvPr id="15" name="TextBox 14">
            <a:extLst>
              <a:ext uri="{FF2B5EF4-FFF2-40B4-BE49-F238E27FC236}">
                <a16:creationId xmlns:a16="http://schemas.microsoft.com/office/drawing/2014/main" id="{D4D270AE-54CB-914E-8189-77432E78E595}"/>
              </a:ext>
            </a:extLst>
          </p:cNvPr>
          <p:cNvSpPr txBox="1"/>
          <p:nvPr/>
        </p:nvSpPr>
        <p:spPr>
          <a:xfrm>
            <a:off x="3523305" y="3564308"/>
            <a:ext cx="582211" cy="328423"/>
          </a:xfrm>
          <a:prstGeom prst="rect">
            <a:avLst/>
          </a:prstGeom>
          <a:noFill/>
        </p:spPr>
        <p:txBody>
          <a:bodyPr wrap="none" rtlCol="0">
            <a:spAutoFit/>
          </a:bodyPr>
          <a:lstStyle/>
          <a:p>
            <a:r>
              <a:rPr lang="en-US" dirty="0"/>
              <a:t>2,3,4</a:t>
            </a:r>
          </a:p>
        </p:txBody>
      </p:sp>
      <p:sp>
        <p:nvSpPr>
          <p:cNvPr id="16" name="TextBox 15">
            <a:extLst>
              <a:ext uri="{FF2B5EF4-FFF2-40B4-BE49-F238E27FC236}">
                <a16:creationId xmlns:a16="http://schemas.microsoft.com/office/drawing/2014/main" id="{4EAA7541-C684-F540-BA6B-5B0F3AD33305}"/>
              </a:ext>
            </a:extLst>
          </p:cNvPr>
          <p:cNvSpPr txBox="1"/>
          <p:nvPr/>
        </p:nvSpPr>
        <p:spPr>
          <a:xfrm>
            <a:off x="737770" y="3557061"/>
            <a:ext cx="582211" cy="328423"/>
          </a:xfrm>
          <a:prstGeom prst="rect">
            <a:avLst/>
          </a:prstGeom>
          <a:noFill/>
        </p:spPr>
        <p:txBody>
          <a:bodyPr wrap="none" rtlCol="0">
            <a:spAutoFit/>
          </a:bodyPr>
          <a:lstStyle/>
          <a:p>
            <a:r>
              <a:rPr lang="en-US" dirty="0"/>
              <a:t>1,2,3</a:t>
            </a:r>
          </a:p>
        </p:txBody>
      </p:sp>
      <p:sp>
        <p:nvSpPr>
          <p:cNvPr id="17" name="TextBox 16">
            <a:extLst>
              <a:ext uri="{FF2B5EF4-FFF2-40B4-BE49-F238E27FC236}">
                <a16:creationId xmlns:a16="http://schemas.microsoft.com/office/drawing/2014/main" id="{5F3C0387-40B2-E248-B5F5-95933A1EBDFB}"/>
              </a:ext>
            </a:extLst>
          </p:cNvPr>
          <p:cNvSpPr txBox="1"/>
          <p:nvPr/>
        </p:nvSpPr>
        <p:spPr>
          <a:xfrm>
            <a:off x="2157023" y="3564308"/>
            <a:ext cx="582211" cy="328423"/>
          </a:xfrm>
          <a:prstGeom prst="rect">
            <a:avLst/>
          </a:prstGeom>
          <a:noFill/>
        </p:spPr>
        <p:txBody>
          <a:bodyPr wrap="none" rtlCol="0">
            <a:spAutoFit/>
          </a:bodyPr>
          <a:lstStyle/>
          <a:p>
            <a:r>
              <a:rPr lang="en-US" dirty="0"/>
              <a:t>1,3,4</a:t>
            </a:r>
          </a:p>
        </p:txBody>
      </p:sp>
      <p:sp>
        <p:nvSpPr>
          <p:cNvPr id="18" name="TextBox 17">
            <a:extLst>
              <a:ext uri="{FF2B5EF4-FFF2-40B4-BE49-F238E27FC236}">
                <a16:creationId xmlns:a16="http://schemas.microsoft.com/office/drawing/2014/main" id="{D425946C-50E8-AB45-B6D4-34911A78CE3B}"/>
              </a:ext>
            </a:extLst>
          </p:cNvPr>
          <p:cNvSpPr txBox="1"/>
          <p:nvPr/>
        </p:nvSpPr>
        <p:spPr>
          <a:xfrm>
            <a:off x="1455620" y="3557058"/>
            <a:ext cx="582211" cy="328423"/>
          </a:xfrm>
          <a:prstGeom prst="rect">
            <a:avLst/>
          </a:prstGeom>
          <a:noFill/>
        </p:spPr>
        <p:txBody>
          <a:bodyPr wrap="none" rtlCol="0">
            <a:spAutoFit/>
          </a:bodyPr>
          <a:lstStyle/>
          <a:p>
            <a:r>
              <a:rPr lang="en-US" dirty="0"/>
              <a:t>1,2,4</a:t>
            </a:r>
          </a:p>
        </p:txBody>
      </p:sp>
      <p:sp>
        <p:nvSpPr>
          <p:cNvPr id="19" name="TextBox 18">
            <a:extLst>
              <a:ext uri="{FF2B5EF4-FFF2-40B4-BE49-F238E27FC236}">
                <a16:creationId xmlns:a16="http://schemas.microsoft.com/office/drawing/2014/main" id="{3793BEB6-1120-3048-B12B-6F1B00FB77A6}"/>
              </a:ext>
            </a:extLst>
          </p:cNvPr>
          <p:cNvSpPr txBox="1"/>
          <p:nvPr/>
        </p:nvSpPr>
        <p:spPr>
          <a:xfrm>
            <a:off x="656511" y="4486138"/>
            <a:ext cx="731290" cy="328423"/>
          </a:xfrm>
          <a:prstGeom prst="rect">
            <a:avLst/>
          </a:prstGeom>
          <a:noFill/>
        </p:spPr>
        <p:txBody>
          <a:bodyPr wrap="none" rtlCol="0">
            <a:spAutoFit/>
          </a:bodyPr>
          <a:lstStyle/>
          <a:p>
            <a:r>
              <a:rPr lang="en-US" dirty="0"/>
              <a:t>1,2,3,4</a:t>
            </a:r>
          </a:p>
        </p:txBody>
      </p:sp>
      <p:cxnSp>
        <p:nvCxnSpPr>
          <p:cNvPr id="21" name="Straight Connector 20">
            <a:extLst>
              <a:ext uri="{FF2B5EF4-FFF2-40B4-BE49-F238E27FC236}">
                <a16:creationId xmlns:a16="http://schemas.microsoft.com/office/drawing/2014/main" id="{5BCF9574-FA77-AE4D-8618-A5701C78F277}"/>
              </a:ext>
            </a:extLst>
          </p:cNvPr>
          <p:cNvCxnSpPr>
            <a:cxnSpLocks/>
            <a:stCxn id="4" idx="2"/>
            <a:endCxn id="5" idx="0"/>
          </p:cNvCxnSpPr>
          <p:nvPr/>
        </p:nvCxnSpPr>
        <p:spPr>
          <a:xfrm flipH="1">
            <a:off x="1028876" y="1532733"/>
            <a:ext cx="3543123" cy="37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AFF6C1C-8E3F-0D4C-A30E-469C7936B28F}"/>
              </a:ext>
            </a:extLst>
          </p:cNvPr>
          <p:cNvCxnSpPr>
            <a:stCxn id="4" idx="2"/>
            <a:endCxn id="6" idx="0"/>
          </p:cNvCxnSpPr>
          <p:nvPr/>
        </p:nvCxnSpPr>
        <p:spPr>
          <a:xfrm flipH="1">
            <a:off x="3819707" y="1532733"/>
            <a:ext cx="752292" cy="37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7C9EF86-F740-A64A-882D-5F2669D0B586}"/>
              </a:ext>
            </a:extLst>
          </p:cNvPr>
          <p:cNvCxnSpPr>
            <a:stCxn id="4" idx="2"/>
            <a:endCxn id="7" idx="0"/>
          </p:cNvCxnSpPr>
          <p:nvPr/>
        </p:nvCxnSpPr>
        <p:spPr>
          <a:xfrm>
            <a:off x="4571999" y="1532733"/>
            <a:ext cx="1721012" cy="37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6A722A9-CB0E-3240-A4E9-39DA903F335C}"/>
              </a:ext>
            </a:extLst>
          </p:cNvPr>
          <p:cNvCxnSpPr>
            <a:stCxn id="4" idx="2"/>
            <a:endCxn id="8" idx="0"/>
          </p:cNvCxnSpPr>
          <p:nvPr/>
        </p:nvCxnSpPr>
        <p:spPr>
          <a:xfrm>
            <a:off x="4571999" y="1532733"/>
            <a:ext cx="2965765" cy="37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B79C5DC-3FF1-CA41-B486-C4D5835BDA09}"/>
              </a:ext>
            </a:extLst>
          </p:cNvPr>
          <p:cNvCxnSpPr>
            <a:stCxn id="5" idx="2"/>
            <a:endCxn id="9" idx="0"/>
          </p:cNvCxnSpPr>
          <p:nvPr/>
        </p:nvCxnSpPr>
        <p:spPr>
          <a:xfrm>
            <a:off x="1028876" y="2235536"/>
            <a:ext cx="0" cy="49655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C2821F9-4AF5-A041-A6D4-8DF64FBCAFE7}"/>
              </a:ext>
            </a:extLst>
          </p:cNvPr>
          <p:cNvCxnSpPr>
            <a:stCxn id="5" idx="2"/>
            <a:endCxn id="12" idx="0"/>
          </p:cNvCxnSpPr>
          <p:nvPr/>
        </p:nvCxnSpPr>
        <p:spPr>
          <a:xfrm>
            <a:off x="1028876" y="2235536"/>
            <a:ext cx="1419253" cy="5033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891D09E-D1B5-9F46-8B0F-5D763A2356E5}"/>
              </a:ext>
            </a:extLst>
          </p:cNvPr>
          <p:cNvCxnSpPr>
            <a:stCxn id="9" idx="2"/>
            <a:endCxn id="16" idx="0"/>
          </p:cNvCxnSpPr>
          <p:nvPr/>
        </p:nvCxnSpPr>
        <p:spPr>
          <a:xfrm>
            <a:off x="1028876" y="3060511"/>
            <a:ext cx="0" cy="4965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AD643AD-C863-3443-897A-9ABEB60E136D}"/>
              </a:ext>
            </a:extLst>
          </p:cNvPr>
          <p:cNvCxnSpPr>
            <a:cxnSpLocks/>
            <a:stCxn id="6" idx="2"/>
            <a:endCxn id="10" idx="0"/>
          </p:cNvCxnSpPr>
          <p:nvPr/>
        </p:nvCxnSpPr>
        <p:spPr>
          <a:xfrm flipH="1">
            <a:off x="3814411" y="2235536"/>
            <a:ext cx="5296" cy="50379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2AB4480-7D24-9047-82B5-5372CD54A6CB}"/>
              </a:ext>
            </a:extLst>
          </p:cNvPr>
          <p:cNvCxnSpPr>
            <a:stCxn id="6" idx="2"/>
            <a:endCxn id="14" idx="0"/>
          </p:cNvCxnSpPr>
          <p:nvPr/>
        </p:nvCxnSpPr>
        <p:spPr>
          <a:xfrm>
            <a:off x="3819707" y="2235536"/>
            <a:ext cx="801778" cy="49655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08F3B96-D022-AD4F-B9D0-1608F72191EA}"/>
              </a:ext>
            </a:extLst>
          </p:cNvPr>
          <p:cNvCxnSpPr>
            <a:stCxn id="7" idx="2"/>
            <a:endCxn id="11" idx="0"/>
          </p:cNvCxnSpPr>
          <p:nvPr/>
        </p:nvCxnSpPr>
        <p:spPr>
          <a:xfrm>
            <a:off x="6293011" y="2235536"/>
            <a:ext cx="0" cy="520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41470C5-191E-144A-B7FD-AD7D4966DF42}"/>
              </a:ext>
            </a:extLst>
          </p:cNvPr>
          <p:cNvCxnSpPr>
            <a:stCxn id="9" idx="2"/>
            <a:endCxn id="18" idx="0"/>
          </p:cNvCxnSpPr>
          <p:nvPr/>
        </p:nvCxnSpPr>
        <p:spPr>
          <a:xfrm>
            <a:off x="1028876" y="3060511"/>
            <a:ext cx="717850" cy="496547"/>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BF32B7BB-85D7-DB49-A2BE-162ED57EA82A}"/>
              </a:ext>
            </a:extLst>
          </p:cNvPr>
          <p:cNvCxnSpPr>
            <a:stCxn id="12" idx="2"/>
            <a:endCxn id="17" idx="0"/>
          </p:cNvCxnSpPr>
          <p:nvPr/>
        </p:nvCxnSpPr>
        <p:spPr>
          <a:xfrm>
            <a:off x="2448129" y="3067283"/>
            <a:ext cx="0" cy="4970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D1E244B-9A15-A34D-9EA3-FC65F4AB84A0}"/>
              </a:ext>
            </a:extLst>
          </p:cNvPr>
          <p:cNvCxnSpPr>
            <a:stCxn id="10" idx="2"/>
            <a:endCxn id="15" idx="0"/>
          </p:cNvCxnSpPr>
          <p:nvPr/>
        </p:nvCxnSpPr>
        <p:spPr>
          <a:xfrm>
            <a:off x="3814411" y="3067757"/>
            <a:ext cx="0" cy="496551"/>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599756A-641D-B743-B72D-69A7606F7CB2}"/>
              </a:ext>
            </a:extLst>
          </p:cNvPr>
          <p:cNvCxnSpPr>
            <a:stCxn id="16" idx="2"/>
            <a:endCxn id="19" idx="0"/>
          </p:cNvCxnSpPr>
          <p:nvPr/>
        </p:nvCxnSpPr>
        <p:spPr>
          <a:xfrm flipH="1">
            <a:off x="1022156" y="3885484"/>
            <a:ext cx="6720" cy="600654"/>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3118C7EB-7D77-1449-AE71-710CE75D3A60}"/>
              </a:ext>
            </a:extLst>
          </p:cNvPr>
          <p:cNvCxnSpPr>
            <a:stCxn id="5" idx="2"/>
            <a:endCxn id="13" idx="0"/>
          </p:cNvCxnSpPr>
          <p:nvPr/>
        </p:nvCxnSpPr>
        <p:spPr>
          <a:xfrm>
            <a:off x="1028876" y="2235536"/>
            <a:ext cx="2071905" cy="503324"/>
          </a:xfrm>
          <a:prstGeom prst="line">
            <a:avLst/>
          </a:prstGeom>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B5D3D2D4-BA9B-DB4A-9A11-4B1836012917}"/>
              </a:ext>
            </a:extLst>
          </p:cNvPr>
          <p:cNvSpPr txBox="1"/>
          <p:nvPr/>
        </p:nvSpPr>
        <p:spPr>
          <a:xfrm>
            <a:off x="5270617" y="3166811"/>
            <a:ext cx="3174010" cy="17449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u="sng" dirty="0"/>
              <a:t>Given d Items there are 2</a:t>
            </a:r>
            <a:r>
              <a:rPr lang="en-US" u="sng" baseline="30000" dirty="0"/>
              <a:t>d</a:t>
            </a:r>
            <a:r>
              <a:rPr lang="en-US" u="sng" dirty="0"/>
              <a:t> candidates</a:t>
            </a:r>
          </a:p>
          <a:p>
            <a:r>
              <a:rPr lang="en-US" dirty="0"/>
              <a:t>4 items -&gt; 16</a:t>
            </a:r>
          </a:p>
          <a:p>
            <a:r>
              <a:rPr lang="en-US" dirty="0"/>
              <a:t>10 items -&gt; 1024</a:t>
            </a:r>
          </a:p>
          <a:p>
            <a:r>
              <a:rPr lang="en-US" dirty="0"/>
              <a:t>20 Items -&gt; 1,048,576</a:t>
            </a:r>
          </a:p>
          <a:p>
            <a:r>
              <a:rPr lang="en-US" dirty="0">
                <a:solidFill>
                  <a:srgbClr val="FF0000"/>
                </a:solidFill>
              </a:rPr>
              <a:t>100 Items -&gt; 1.26 e 30 	!!!!!</a:t>
            </a:r>
          </a:p>
          <a:p>
            <a:r>
              <a:rPr lang="en-US" i="1" dirty="0"/>
              <a:t>How many items in a supermarket ?</a:t>
            </a:r>
          </a:p>
          <a:p>
            <a:r>
              <a:rPr lang="en-US" i="1" dirty="0"/>
              <a:t>How many parts in catalog ?</a:t>
            </a:r>
          </a:p>
        </p:txBody>
      </p:sp>
      <p:sp>
        <p:nvSpPr>
          <p:cNvPr id="3" name="Rectangle 2">
            <a:extLst>
              <a:ext uri="{FF2B5EF4-FFF2-40B4-BE49-F238E27FC236}">
                <a16:creationId xmlns:a16="http://schemas.microsoft.com/office/drawing/2014/main" id="{A74486F3-2D42-8C42-8F58-EEF0ED4719C8}"/>
              </a:ext>
            </a:extLst>
          </p:cNvPr>
          <p:cNvSpPr/>
          <p:nvPr/>
        </p:nvSpPr>
        <p:spPr>
          <a:xfrm>
            <a:off x="224039" y="586851"/>
            <a:ext cx="8695921" cy="564514"/>
          </a:xfrm>
          <a:prstGeom prst="rect">
            <a:avLst/>
          </a:prstGeom>
        </p:spPr>
        <p:txBody>
          <a:bodyPr wrap="square">
            <a:spAutoFit/>
          </a:bodyPr>
          <a:lstStyle/>
          <a:p>
            <a:r>
              <a:rPr lang="en-US" dirty="0"/>
              <a:t>We could find all the rules by generating all combinations of items, then calculate all the metrics on our data, choose best rules based on metrics.</a:t>
            </a:r>
          </a:p>
        </p:txBody>
      </p:sp>
      <p:sp>
        <p:nvSpPr>
          <p:cNvPr id="20" name="TextBox 19">
            <a:extLst>
              <a:ext uri="{FF2B5EF4-FFF2-40B4-BE49-F238E27FC236}">
                <a16:creationId xmlns:a16="http://schemas.microsoft.com/office/drawing/2014/main" id="{EDC761E2-CB10-8D47-BD8C-1C0F9FD2F4B4}"/>
              </a:ext>
            </a:extLst>
          </p:cNvPr>
          <p:cNvSpPr txBox="1"/>
          <p:nvPr/>
        </p:nvSpPr>
        <p:spPr>
          <a:xfrm>
            <a:off x="783873" y="1258016"/>
            <a:ext cx="774058" cy="328423"/>
          </a:xfrm>
          <a:prstGeom prst="rect">
            <a:avLst/>
          </a:prstGeom>
          <a:noFill/>
        </p:spPr>
        <p:txBody>
          <a:bodyPr wrap="none" rtlCol="0">
            <a:spAutoFit/>
          </a:bodyPr>
          <a:lstStyle/>
          <a:p>
            <a:r>
              <a:rPr lang="en-US" dirty="0"/>
              <a:t>4 Items</a:t>
            </a:r>
          </a:p>
        </p:txBody>
      </p:sp>
    </p:spTree>
    <p:extLst>
      <p:ext uri="{BB962C8B-B14F-4D97-AF65-F5344CB8AC3E}">
        <p14:creationId xmlns:p14="http://schemas.microsoft.com/office/powerpoint/2010/main" val="353146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0718-FD5C-3B46-A774-A84757929CBF}"/>
              </a:ext>
            </a:extLst>
          </p:cNvPr>
          <p:cNvSpPr>
            <a:spLocks noGrp="1"/>
          </p:cNvSpPr>
          <p:nvPr>
            <p:ph type="title"/>
          </p:nvPr>
        </p:nvSpPr>
        <p:spPr/>
        <p:txBody>
          <a:bodyPr/>
          <a:lstStyle/>
          <a:p>
            <a:r>
              <a:rPr lang="en-US" dirty="0"/>
              <a:t>Complexity rises fast.</a:t>
            </a:r>
          </a:p>
        </p:txBody>
      </p:sp>
      <p:pic>
        <p:nvPicPr>
          <p:cNvPr id="5" name="Picture 4" descr="Chart, line chart&#10;&#10;Description automatically generated">
            <a:extLst>
              <a:ext uri="{FF2B5EF4-FFF2-40B4-BE49-F238E27FC236}">
                <a16:creationId xmlns:a16="http://schemas.microsoft.com/office/drawing/2014/main" id="{8579872B-6F11-404E-A5A2-E420A87A8A84}"/>
              </a:ext>
            </a:extLst>
          </p:cNvPr>
          <p:cNvPicPr>
            <a:picLocks noChangeAspect="1"/>
          </p:cNvPicPr>
          <p:nvPr/>
        </p:nvPicPr>
        <p:blipFill>
          <a:blip r:embed="rId2"/>
          <a:stretch>
            <a:fillRect/>
          </a:stretch>
        </p:blipFill>
        <p:spPr>
          <a:xfrm>
            <a:off x="1691726" y="509956"/>
            <a:ext cx="5440507" cy="4330675"/>
          </a:xfrm>
          <a:prstGeom prst="rect">
            <a:avLst/>
          </a:prstGeom>
        </p:spPr>
      </p:pic>
      <p:sp>
        <p:nvSpPr>
          <p:cNvPr id="6" name="Rectangle 5">
            <a:extLst>
              <a:ext uri="{FF2B5EF4-FFF2-40B4-BE49-F238E27FC236}">
                <a16:creationId xmlns:a16="http://schemas.microsoft.com/office/drawing/2014/main" id="{8B0F35F1-8AE1-154A-853E-DF8630FEED46}"/>
              </a:ext>
            </a:extLst>
          </p:cNvPr>
          <p:cNvSpPr/>
          <p:nvPr/>
        </p:nvSpPr>
        <p:spPr>
          <a:xfrm>
            <a:off x="2509631" y="1267559"/>
            <a:ext cx="3804696" cy="830997"/>
          </a:xfrm>
          <a:prstGeom prst="rect">
            <a:avLst/>
          </a:prstGeom>
        </p:spPr>
        <p:txBody>
          <a:bodyPr wrap="none">
            <a:spAutoFit/>
          </a:bodyPr>
          <a:lstStyle/>
          <a:p>
            <a:pPr algn="ctr"/>
            <a:r>
              <a:rPr lang="en-AU" sz="2400" dirty="0">
                <a:solidFill>
                  <a:srgbClr val="FF0000"/>
                </a:solidFill>
                <a:latin typeface="MSReferenceSansSerif"/>
              </a:rPr>
              <a:t>Brute-force approach is </a:t>
            </a:r>
          </a:p>
          <a:p>
            <a:pPr algn="ctr"/>
            <a:r>
              <a:rPr lang="en-AU" sz="2400" dirty="0">
                <a:solidFill>
                  <a:srgbClr val="FF0000"/>
                </a:solidFill>
                <a:latin typeface="MSReferenceSansSerif"/>
              </a:rPr>
              <a:t>computationally prohibitive! </a:t>
            </a:r>
            <a:endParaRPr lang="en-AU" sz="2400" dirty="0">
              <a:solidFill>
                <a:srgbClr val="FF0000"/>
              </a:solidFill>
            </a:endParaRPr>
          </a:p>
        </p:txBody>
      </p:sp>
    </p:spTree>
    <p:extLst>
      <p:ext uri="{BB962C8B-B14F-4D97-AF65-F5344CB8AC3E}">
        <p14:creationId xmlns:p14="http://schemas.microsoft.com/office/powerpoint/2010/main" val="13996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368ACF-7573-B14F-869B-7591F294E4C9}"/>
              </a:ext>
            </a:extLst>
          </p:cNvPr>
          <p:cNvSpPr>
            <a:spLocks noGrp="1"/>
          </p:cNvSpPr>
          <p:nvPr>
            <p:ph type="title"/>
          </p:nvPr>
        </p:nvSpPr>
        <p:spPr>
          <a:xfrm>
            <a:off x="1325707" y="2211551"/>
            <a:ext cx="6871305" cy="799450"/>
          </a:xfrm>
        </p:spPr>
        <p:txBody>
          <a:bodyPr/>
          <a:lstStyle/>
          <a:p>
            <a:r>
              <a:rPr lang="en-US" dirty="0"/>
              <a:t>Solutions</a:t>
            </a:r>
          </a:p>
        </p:txBody>
      </p:sp>
    </p:spTree>
    <p:extLst>
      <p:ext uri="{BB962C8B-B14F-4D97-AF65-F5344CB8AC3E}">
        <p14:creationId xmlns:p14="http://schemas.microsoft.com/office/powerpoint/2010/main" val="3516140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E36F17-9CE8-094C-B6F5-170B3ED70552}"/>
              </a:ext>
            </a:extLst>
          </p:cNvPr>
          <p:cNvSpPr>
            <a:spLocks noGrp="1"/>
          </p:cNvSpPr>
          <p:nvPr>
            <p:ph type="title"/>
          </p:nvPr>
        </p:nvSpPr>
        <p:spPr/>
        <p:txBody>
          <a:bodyPr/>
          <a:lstStyle/>
          <a:p>
            <a:r>
              <a:rPr lang="en-US" dirty="0"/>
              <a:t>Solution  Approaches</a:t>
            </a:r>
          </a:p>
        </p:txBody>
      </p:sp>
      <p:sp>
        <p:nvSpPr>
          <p:cNvPr id="4" name="Text Placeholder 3">
            <a:extLst>
              <a:ext uri="{FF2B5EF4-FFF2-40B4-BE49-F238E27FC236}">
                <a16:creationId xmlns:a16="http://schemas.microsoft.com/office/drawing/2014/main" id="{177A7D9B-DBE2-3A47-9A5D-141013808C8A}"/>
              </a:ext>
            </a:extLst>
          </p:cNvPr>
          <p:cNvSpPr>
            <a:spLocks noGrp="1"/>
          </p:cNvSpPr>
          <p:nvPr>
            <p:ph type="body" sz="quarter" idx="14"/>
          </p:nvPr>
        </p:nvSpPr>
        <p:spPr>
          <a:xfrm>
            <a:off x="358776" y="574176"/>
            <a:ext cx="6845301" cy="3798588"/>
          </a:xfrm>
        </p:spPr>
        <p:txBody>
          <a:bodyPr/>
          <a:lstStyle/>
          <a:p>
            <a:r>
              <a:rPr lang="en-US" sz="1600" b="1" dirty="0"/>
              <a:t>1) Rule Approach: Two Common Approaches, </a:t>
            </a:r>
            <a:r>
              <a:rPr lang="en-US" sz="1600" dirty="0"/>
              <a:t>the de facto standards today, solve the exponential problem (there are many others):</a:t>
            </a:r>
          </a:p>
          <a:p>
            <a:pPr marL="542925" lvl="1" indent="-285750">
              <a:buFont typeface="Arial" panose="020B0604020202020204" pitchFamily="34" charset="0"/>
              <a:buChar char="•"/>
            </a:pPr>
            <a:r>
              <a:rPr lang="en-US" sz="1600" b="1" dirty="0" err="1"/>
              <a:t>Apriori</a:t>
            </a:r>
            <a:r>
              <a:rPr lang="en-US" sz="1600" b="1" dirty="0"/>
              <a:t> (good) </a:t>
            </a:r>
          </a:p>
          <a:p>
            <a:pPr marL="542925" lvl="1" indent="-285750">
              <a:buFont typeface="Arial" panose="020B0604020202020204" pitchFamily="34" charset="0"/>
              <a:buChar char="•"/>
            </a:pPr>
            <a:r>
              <a:rPr lang="en-US" sz="1600" b="1" dirty="0"/>
              <a:t>FP Growth (better)</a:t>
            </a:r>
          </a:p>
          <a:p>
            <a:pPr marL="542925" lvl="1" indent="-285750">
              <a:buFont typeface="Arial" panose="020B0604020202020204" pitchFamily="34" charset="0"/>
              <a:buChar char="•"/>
            </a:pPr>
            <a:endParaRPr lang="en-US" sz="1600" dirty="0"/>
          </a:p>
          <a:p>
            <a:r>
              <a:rPr lang="en-US" sz="1600" b="1" dirty="0"/>
              <a:t> 2) Data Processing - a mature scalable technology platform is required:</a:t>
            </a:r>
          </a:p>
          <a:p>
            <a:pPr marL="542925" lvl="1" indent="-285750">
              <a:buFont typeface="Arial" panose="020B0604020202020204" pitchFamily="34" charset="0"/>
              <a:buChar char="•"/>
            </a:pPr>
            <a:r>
              <a:rPr lang="en-US" sz="1600" b="1" dirty="0"/>
              <a:t>Spark</a:t>
            </a:r>
            <a:r>
              <a:rPr lang="en-US" sz="1600" dirty="0"/>
              <a:t> – Batch Jobs: Data Collection, cleansing, ML Implementations.</a:t>
            </a:r>
          </a:p>
          <a:p>
            <a:pPr marL="800100" lvl="2" indent="-285750">
              <a:buFont typeface="Arial" panose="020B0604020202020204" pitchFamily="34" charset="0"/>
              <a:buChar char="•"/>
            </a:pPr>
            <a:r>
              <a:rPr lang="en-US" sz="1600" dirty="0"/>
              <a:t>Parallel in memory implementation of FP-Growth. </a:t>
            </a:r>
          </a:p>
          <a:p>
            <a:pPr marL="542925" lvl="1" indent="-285750">
              <a:buFont typeface="Arial" panose="020B0604020202020204" pitchFamily="34" charset="0"/>
              <a:buChar char="•"/>
            </a:pPr>
            <a:r>
              <a:rPr lang="en-US" sz="1600" b="1" dirty="0"/>
              <a:t>R</a:t>
            </a:r>
            <a:r>
              <a:rPr lang="en-US" sz="1600" dirty="0"/>
              <a:t> – Interactive Exploration: Statistical tests, graphs, ML, can run on top of Spark.</a:t>
            </a:r>
          </a:p>
          <a:p>
            <a:pPr marL="542925" lvl="1" indent="-285750">
              <a:buFont typeface="Arial" panose="020B0604020202020204" pitchFamily="34" charset="0"/>
              <a:buChar char="•"/>
            </a:pPr>
            <a:r>
              <a:rPr lang="en-US" sz="1600" b="1" dirty="0"/>
              <a:t>WEKA</a:t>
            </a:r>
            <a:r>
              <a:rPr lang="en-US" sz="1600" dirty="0"/>
              <a:t> – Exploration and run ML with ease.</a:t>
            </a:r>
          </a:p>
          <a:p>
            <a:pPr marL="542925" lvl="1" indent="-285750">
              <a:buFont typeface="Arial" panose="020B0604020202020204" pitchFamily="34" charset="0"/>
              <a:buChar char="•"/>
            </a:pPr>
            <a:r>
              <a:rPr lang="en-US" sz="1600" b="1" dirty="0"/>
              <a:t>Neo4J </a:t>
            </a:r>
            <a:r>
              <a:rPr lang="en-US" sz="1600" dirty="0"/>
              <a:t>– Graph Data Base - Exploration/Runtime – Knowledge capture</a:t>
            </a:r>
          </a:p>
          <a:p>
            <a:pPr marL="542925" lvl="1" indent="-285750">
              <a:buFont typeface="Arial" panose="020B0604020202020204" pitchFamily="34" charset="0"/>
              <a:buChar char="•"/>
            </a:pPr>
            <a:r>
              <a:rPr lang="en-US" sz="1600" b="1" dirty="0"/>
              <a:t>Airflow</a:t>
            </a:r>
            <a:r>
              <a:rPr lang="en-US" sz="1600" dirty="0"/>
              <a:t>  – Orchestrate batch jobs.</a:t>
            </a:r>
          </a:p>
          <a:p>
            <a:pPr marL="542925" lvl="1" indent="-285750">
              <a:buFont typeface="Arial" panose="020B0604020202020204" pitchFamily="34" charset="0"/>
              <a:buChar char="•"/>
            </a:pPr>
            <a:r>
              <a:rPr lang="en-US" sz="1600" b="1" dirty="0" err="1"/>
              <a:t>Flintroc</a:t>
            </a:r>
            <a:r>
              <a:rPr lang="en-US" sz="1600" dirty="0"/>
              <a:t> - bring up/down Spark EC2 clusters on the fly, reduce cost.</a:t>
            </a:r>
          </a:p>
          <a:p>
            <a:pPr marL="542925" lvl="1" indent="-285750">
              <a:buFont typeface="Arial" panose="020B0604020202020204" pitchFamily="34" charset="0"/>
              <a:buChar char="•"/>
            </a:pPr>
            <a:endParaRPr lang="en-US" sz="1600" dirty="0"/>
          </a:p>
        </p:txBody>
      </p:sp>
      <p:pic>
        <p:nvPicPr>
          <p:cNvPr id="5" name="Picture 6" descr="WekaMOOC (@WekaMOOC) | Twitter">
            <a:extLst>
              <a:ext uri="{FF2B5EF4-FFF2-40B4-BE49-F238E27FC236}">
                <a16:creationId xmlns:a16="http://schemas.microsoft.com/office/drawing/2014/main" id="{2EEAC73F-42A2-544D-85DF-A5ACF4D5E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8848" y="2827218"/>
            <a:ext cx="739501" cy="739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F776E79F-C135-504E-B8D0-A21A21F46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4880" y="1888571"/>
            <a:ext cx="824973" cy="639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pload.wikimedia.org/wikipedia/commons/thumb/f/...">
            <a:extLst>
              <a:ext uri="{FF2B5EF4-FFF2-40B4-BE49-F238E27FC236}">
                <a16:creationId xmlns:a16="http://schemas.microsoft.com/office/drawing/2014/main" id="{7866FA62-3AEF-AB4F-BBD5-E6890959C0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9483" y="745046"/>
            <a:ext cx="1618293" cy="8400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ache Airflow - Wikipedia">
            <a:extLst>
              <a:ext uri="{FF2B5EF4-FFF2-40B4-BE49-F238E27FC236}">
                <a16:creationId xmlns:a16="http://schemas.microsoft.com/office/drawing/2014/main" id="{42BAF05E-28E5-C542-B894-E7D86307D3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1872" y="3805216"/>
            <a:ext cx="1653513" cy="63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732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0353-66DC-2143-80FF-7D533729BA28}"/>
              </a:ext>
            </a:extLst>
          </p:cNvPr>
          <p:cNvSpPr>
            <a:spLocks noGrp="1"/>
          </p:cNvSpPr>
          <p:nvPr>
            <p:ph type="title"/>
          </p:nvPr>
        </p:nvSpPr>
        <p:spPr/>
        <p:txBody>
          <a:bodyPr/>
          <a:lstStyle/>
          <a:p>
            <a:r>
              <a:rPr lang="en-US" dirty="0"/>
              <a:t>Process</a:t>
            </a:r>
          </a:p>
        </p:txBody>
      </p:sp>
      <p:pic>
        <p:nvPicPr>
          <p:cNvPr id="5" name="Picture 4" descr="A picture containing diagram&#10;&#10;Description automatically generated">
            <a:extLst>
              <a:ext uri="{FF2B5EF4-FFF2-40B4-BE49-F238E27FC236}">
                <a16:creationId xmlns:a16="http://schemas.microsoft.com/office/drawing/2014/main" id="{FA6FE059-93FC-3A4E-B664-8F0ACBBAF6DE}"/>
              </a:ext>
            </a:extLst>
          </p:cNvPr>
          <p:cNvPicPr>
            <a:picLocks noChangeAspect="1"/>
          </p:cNvPicPr>
          <p:nvPr/>
        </p:nvPicPr>
        <p:blipFill>
          <a:blip r:embed="rId3"/>
          <a:stretch>
            <a:fillRect/>
          </a:stretch>
        </p:blipFill>
        <p:spPr>
          <a:xfrm>
            <a:off x="720815" y="712964"/>
            <a:ext cx="7702369" cy="2064488"/>
          </a:xfrm>
          <a:prstGeom prst="rect">
            <a:avLst/>
          </a:prstGeom>
        </p:spPr>
      </p:pic>
      <p:pic>
        <p:nvPicPr>
          <p:cNvPr id="6" name="Picture 6" descr="WekaMOOC (@WekaMOOC) | Twitter">
            <a:extLst>
              <a:ext uri="{FF2B5EF4-FFF2-40B4-BE49-F238E27FC236}">
                <a16:creationId xmlns:a16="http://schemas.microsoft.com/office/drawing/2014/main" id="{3C81F772-7E68-A043-BDB3-E318A37EE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8507" y="3050304"/>
            <a:ext cx="723673" cy="72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DF252D97-CB39-3C49-83C8-7A154E46CE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085" y="3065816"/>
            <a:ext cx="839749" cy="650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upload.wikimedia.org/wikipedia/commons/thumb/f/...">
            <a:extLst>
              <a:ext uri="{FF2B5EF4-FFF2-40B4-BE49-F238E27FC236}">
                <a16:creationId xmlns:a16="http://schemas.microsoft.com/office/drawing/2014/main" id="{7BAB26A2-7BCF-B14A-9283-D3A76C154F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419" y="3051765"/>
            <a:ext cx="1203096" cy="6245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pload.wikimedia.org/wikipedia/commons/thumb/f/...">
            <a:extLst>
              <a:ext uri="{FF2B5EF4-FFF2-40B4-BE49-F238E27FC236}">
                <a16:creationId xmlns:a16="http://schemas.microsoft.com/office/drawing/2014/main" id="{FA4F8F72-0556-D14A-BA57-AAAD3079A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5878" y="3060623"/>
            <a:ext cx="1199868" cy="622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B9D8743-C56E-874C-AABE-3401BEC44B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7307" y="3114230"/>
            <a:ext cx="851359" cy="6597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F0F0297-A2CF-DC4A-910C-AAD2B7E31C33}"/>
              </a:ext>
            </a:extLst>
          </p:cNvPr>
          <p:cNvSpPr/>
          <p:nvPr/>
        </p:nvSpPr>
        <p:spPr>
          <a:xfrm>
            <a:off x="1478680" y="4266586"/>
            <a:ext cx="5064734" cy="564514"/>
          </a:xfrm>
          <a:prstGeom prst="rect">
            <a:avLst/>
          </a:prstGeom>
          <a:ln w="31750">
            <a:solidFill>
              <a:srgbClr val="00B050"/>
            </a:solidFill>
          </a:ln>
        </p:spPr>
        <p:txBody>
          <a:bodyPr wrap="square">
            <a:spAutoFit/>
          </a:bodyPr>
          <a:lstStyle/>
          <a:p>
            <a:r>
              <a:rPr lang="en-US" dirty="0"/>
              <a:t>It’s the final association rules that get deployed into production, to generate recommendations quickly, on the fly.</a:t>
            </a:r>
          </a:p>
        </p:txBody>
      </p:sp>
      <p:sp>
        <p:nvSpPr>
          <p:cNvPr id="13" name="Bent Arrow 12">
            <a:extLst>
              <a:ext uri="{FF2B5EF4-FFF2-40B4-BE49-F238E27FC236}">
                <a16:creationId xmlns:a16="http://schemas.microsoft.com/office/drawing/2014/main" id="{53311A2E-3535-7C48-B5BA-4D0742D038FA}"/>
              </a:ext>
            </a:extLst>
          </p:cNvPr>
          <p:cNvSpPr/>
          <p:nvPr/>
        </p:nvSpPr>
        <p:spPr>
          <a:xfrm rot="10800000">
            <a:off x="6543414" y="2750730"/>
            <a:ext cx="1121906" cy="2064488"/>
          </a:xfrm>
          <a:prstGeom prst="bentArrow">
            <a:avLst/>
          </a:prstGeom>
          <a:solidFill>
            <a:srgbClr val="FF0000">
              <a:alpha val="6376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Airflow Plugins · GitHub">
            <a:extLst>
              <a:ext uri="{FF2B5EF4-FFF2-40B4-BE49-F238E27FC236}">
                <a16:creationId xmlns:a16="http://schemas.microsoft.com/office/drawing/2014/main" id="{8774C023-81CF-E942-B920-8D5FC6C298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8902" y="3123227"/>
            <a:ext cx="650750" cy="65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815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7FCB1-05B1-EE4F-AD7A-8C108472FC14}"/>
              </a:ext>
            </a:extLst>
          </p:cNvPr>
          <p:cNvSpPr>
            <a:spLocks noGrp="1"/>
          </p:cNvSpPr>
          <p:nvPr>
            <p:ph type="title"/>
          </p:nvPr>
        </p:nvSpPr>
        <p:spPr/>
        <p:txBody>
          <a:bodyPr/>
          <a:lstStyle/>
          <a:p>
            <a:r>
              <a:rPr lang="en-US" dirty="0" err="1"/>
              <a:t>Apriori</a:t>
            </a:r>
            <a:r>
              <a:rPr lang="en-US" dirty="0"/>
              <a:t> – solved the Combinatorial Explosion Issue</a:t>
            </a:r>
          </a:p>
        </p:txBody>
      </p:sp>
      <p:sp>
        <p:nvSpPr>
          <p:cNvPr id="4" name="Rectangle 3">
            <a:extLst>
              <a:ext uri="{FF2B5EF4-FFF2-40B4-BE49-F238E27FC236}">
                <a16:creationId xmlns:a16="http://schemas.microsoft.com/office/drawing/2014/main" id="{87924912-0096-AC4B-A670-85BA9EF33AF4}"/>
              </a:ext>
            </a:extLst>
          </p:cNvPr>
          <p:cNvSpPr/>
          <p:nvPr/>
        </p:nvSpPr>
        <p:spPr>
          <a:xfrm>
            <a:off x="473076" y="1505306"/>
            <a:ext cx="7635240" cy="1805751"/>
          </a:xfrm>
          <a:prstGeom prst="rect">
            <a:avLst/>
          </a:prstGeom>
        </p:spPr>
        <p:txBody>
          <a:bodyPr wrap="square">
            <a:spAutoFit/>
          </a:bodyPr>
          <a:lstStyle/>
          <a:p>
            <a:r>
              <a:rPr lang="en-AU" sz="1600" b="1" u="sng" dirty="0" err="1"/>
              <a:t>Apriori</a:t>
            </a:r>
            <a:r>
              <a:rPr lang="en-AU" sz="1600" b="1" u="sng" dirty="0"/>
              <a:t> Principle</a:t>
            </a:r>
            <a:br>
              <a:rPr lang="en-AU" sz="1600" dirty="0"/>
            </a:br>
            <a:r>
              <a:rPr lang="en-AU" sz="1600" dirty="0"/>
              <a:t>If an itemset is frequent, then all of </a:t>
            </a:r>
            <a:r>
              <a:rPr lang="en-AU" dirty="0"/>
              <a:t> </a:t>
            </a:r>
            <a:r>
              <a:rPr lang="en-AU" sz="1600" dirty="0"/>
              <a:t>its subsets must also be frequent </a:t>
            </a:r>
            <a:endParaRPr lang="en-AU" dirty="0"/>
          </a:p>
          <a:p>
            <a:pPr marL="675376" lvl="1" indent="-285750">
              <a:buFont typeface="Arial" panose="020B0604020202020204" pitchFamily="34" charset="0"/>
              <a:buChar char="•"/>
            </a:pPr>
            <a:r>
              <a:rPr lang="en-AU" sz="1600" dirty="0" err="1"/>
              <a:t>Apriori</a:t>
            </a:r>
            <a:r>
              <a:rPr lang="en-AU" sz="1600" dirty="0"/>
              <a:t> principle holds due to the following property of the support measure:</a:t>
            </a:r>
          </a:p>
          <a:p>
            <a:pPr marL="675376" lvl="1" indent="-285750">
              <a:buFont typeface="Arial" panose="020B0604020202020204" pitchFamily="34" charset="0"/>
              <a:buChar char="•"/>
            </a:pPr>
            <a:endParaRPr lang="en-AU" sz="1600" dirty="0"/>
          </a:p>
          <a:p>
            <a:pPr lvl="1"/>
            <a:endParaRPr lang="en-AU" dirty="0"/>
          </a:p>
          <a:p>
            <a:pPr marL="675376" lvl="1" indent="-285750">
              <a:buFont typeface="Arial" panose="020B0604020202020204" pitchFamily="34" charset="0"/>
              <a:buChar char="•"/>
            </a:pPr>
            <a:r>
              <a:rPr lang="en-AU" sz="1600" b="1" dirty="0"/>
              <a:t>Support of an itemset never exceeds the support of its subsets </a:t>
            </a:r>
            <a:endParaRPr lang="en-AU" b="1" dirty="0"/>
          </a:p>
          <a:p>
            <a:pPr marL="675376" lvl="1" indent="-285750">
              <a:buFont typeface="Arial" panose="020B0604020202020204" pitchFamily="34" charset="0"/>
              <a:buChar char="•"/>
            </a:pPr>
            <a:r>
              <a:rPr lang="en-AU" sz="1600" dirty="0"/>
              <a:t>Using this we can prune the combinations down.</a:t>
            </a:r>
            <a:endParaRPr lang="en-AU" dirty="0"/>
          </a:p>
        </p:txBody>
      </p:sp>
      <p:pic>
        <p:nvPicPr>
          <p:cNvPr id="9" name="Picture 2" descr="page17image2174037312">
            <a:extLst>
              <a:ext uri="{FF2B5EF4-FFF2-40B4-BE49-F238E27FC236}">
                <a16:creationId xmlns:a16="http://schemas.microsoft.com/office/drawing/2014/main" id="{68FBA1F3-813E-CD43-9CDD-00AA98C1E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052" y="2399426"/>
            <a:ext cx="4222634" cy="3234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F8B3D53-5316-8541-8C93-488C279CB295}"/>
              </a:ext>
            </a:extLst>
          </p:cNvPr>
          <p:cNvSpPr/>
          <p:nvPr/>
        </p:nvSpPr>
        <p:spPr>
          <a:xfrm>
            <a:off x="473076" y="674309"/>
            <a:ext cx="8197848" cy="830997"/>
          </a:xfrm>
          <a:prstGeom prst="rect">
            <a:avLst/>
          </a:prstGeom>
        </p:spPr>
        <p:txBody>
          <a:bodyPr wrap="square">
            <a:spAutoFit/>
          </a:bodyPr>
          <a:lstStyle/>
          <a:p>
            <a:r>
              <a:rPr lang="en-AU" sz="1600" b="1" u="sng" dirty="0"/>
              <a:t>Brute Force Approach:</a:t>
            </a:r>
          </a:p>
          <a:p>
            <a:pPr marL="342900" indent="-342900">
              <a:buFont typeface="+mj-lt"/>
              <a:buAutoNum type="arabicPeriod"/>
            </a:pPr>
            <a:r>
              <a:rPr lang="en-AU" sz="1600" dirty="0"/>
              <a:t>Itemset Generation: generate all item sets</a:t>
            </a:r>
          </a:p>
          <a:p>
            <a:pPr marL="342900" indent="-342900">
              <a:buFont typeface="+mj-lt"/>
              <a:buAutoNum type="arabicPeriod"/>
            </a:pPr>
            <a:r>
              <a:rPr lang="en-AU" sz="1600" dirty="0"/>
              <a:t>Rule Generation: generate all rules and test with metrics.</a:t>
            </a:r>
            <a:endParaRPr lang="en-AU" sz="1600" dirty="0">
              <a:effectLst/>
            </a:endParaRPr>
          </a:p>
        </p:txBody>
      </p:sp>
      <p:sp>
        <p:nvSpPr>
          <p:cNvPr id="5" name="Rectangle 4">
            <a:extLst>
              <a:ext uri="{FF2B5EF4-FFF2-40B4-BE49-F238E27FC236}">
                <a16:creationId xmlns:a16="http://schemas.microsoft.com/office/drawing/2014/main" id="{DF8A4F30-6E54-6948-AD47-9568ECB95B7C}"/>
              </a:ext>
            </a:extLst>
          </p:cNvPr>
          <p:cNvSpPr/>
          <p:nvPr/>
        </p:nvSpPr>
        <p:spPr>
          <a:xfrm>
            <a:off x="473076" y="3369747"/>
            <a:ext cx="8368028" cy="1252138"/>
          </a:xfrm>
          <a:prstGeom prst="rect">
            <a:avLst/>
          </a:prstGeom>
        </p:spPr>
        <p:txBody>
          <a:bodyPr wrap="square">
            <a:spAutoFit/>
          </a:bodyPr>
          <a:lstStyle/>
          <a:p>
            <a:r>
              <a:rPr lang="en-AU" sz="1400" b="1" u="sng" dirty="0" err="1"/>
              <a:t>Apriori</a:t>
            </a:r>
            <a:r>
              <a:rPr lang="en-AU" sz="1400" b="1" u="sng" dirty="0"/>
              <a:t> Approach:</a:t>
            </a:r>
          </a:p>
          <a:p>
            <a:pPr marL="342900" indent="-342900">
              <a:buFont typeface="+mj-lt"/>
              <a:buAutoNum type="arabicPeriod"/>
            </a:pPr>
            <a:r>
              <a:rPr lang="en-AU" dirty="0"/>
              <a:t>Find all frequent item sets with support &gt;= pre-determined min-support</a:t>
            </a:r>
          </a:p>
          <a:p>
            <a:pPr marL="342900" indent="-342900">
              <a:buFont typeface="+mj-lt"/>
              <a:buAutoNum type="arabicPeriod"/>
            </a:pPr>
            <a:r>
              <a:rPr lang="en-AU" dirty="0"/>
              <a:t>List all Association Rules from frequent item-sets only. </a:t>
            </a:r>
          </a:p>
          <a:p>
            <a:pPr marL="342900" indent="-342900">
              <a:buFont typeface="+mj-lt"/>
              <a:buAutoNum type="arabicPeriod"/>
            </a:pPr>
            <a:r>
              <a:rPr lang="en-AU" dirty="0"/>
              <a:t>Calculate Support and Confidence for all rules. </a:t>
            </a:r>
          </a:p>
          <a:p>
            <a:pPr marL="342900" indent="-342900">
              <a:buFont typeface="+mj-lt"/>
              <a:buAutoNum type="arabicPeriod"/>
            </a:pPr>
            <a:r>
              <a:rPr lang="en-AU" dirty="0"/>
              <a:t>Prune rules that fail min-support and min-confidence thresholds.</a:t>
            </a:r>
            <a:endParaRPr lang="en-AU" dirty="0">
              <a:effectLst/>
            </a:endParaRPr>
          </a:p>
        </p:txBody>
      </p:sp>
    </p:spTree>
    <p:extLst>
      <p:ext uri="{BB962C8B-B14F-4D97-AF65-F5344CB8AC3E}">
        <p14:creationId xmlns:p14="http://schemas.microsoft.com/office/powerpoint/2010/main" val="70557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0CC3-4434-A24C-BD8F-B31CA6711AC5}"/>
              </a:ext>
            </a:extLst>
          </p:cNvPr>
          <p:cNvSpPr>
            <a:spLocks noGrp="1"/>
          </p:cNvSpPr>
          <p:nvPr>
            <p:ph type="title"/>
          </p:nvPr>
        </p:nvSpPr>
        <p:spPr/>
        <p:txBody>
          <a:bodyPr/>
          <a:lstStyle/>
          <a:p>
            <a:r>
              <a:rPr lang="en-US" dirty="0"/>
              <a:t>Set Enumeration </a:t>
            </a:r>
          </a:p>
        </p:txBody>
      </p:sp>
      <p:sp>
        <p:nvSpPr>
          <p:cNvPr id="4" name="TextBox 3">
            <a:extLst>
              <a:ext uri="{FF2B5EF4-FFF2-40B4-BE49-F238E27FC236}">
                <a16:creationId xmlns:a16="http://schemas.microsoft.com/office/drawing/2014/main" id="{EEEF8F70-F18E-B843-8D76-314220013B1B}"/>
              </a:ext>
            </a:extLst>
          </p:cNvPr>
          <p:cNvSpPr txBox="1"/>
          <p:nvPr/>
        </p:nvSpPr>
        <p:spPr>
          <a:xfrm>
            <a:off x="4776650" y="787064"/>
            <a:ext cx="309700" cy="328423"/>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3D692FB1-A1AD-A346-B19B-D44B877AE0FC}"/>
              </a:ext>
            </a:extLst>
          </p:cNvPr>
          <p:cNvSpPr txBox="1"/>
          <p:nvPr/>
        </p:nvSpPr>
        <p:spPr>
          <a:xfrm>
            <a:off x="1246351" y="1489867"/>
            <a:ext cx="284052" cy="328423"/>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2F16EBAD-E551-3843-9AD8-66D8E1ECBD06}"/>
              </a:ext>
            </a:extLst>
          </p:cNvPr>
          <p:cNvSpPr txBox="1"/>
          <p:nvPr/>
        </p:nvSpPr>
        <p:spPr>
          <a:xfrm>
            <a:off x="4037182" y="1489867"/>
            <a:ext cx="284052" cy="328423"/>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B9BE1E68-24E7-A04F-AB34-88C4EA36A091}"/>
              </a:ext>
            </a:extLst>
          </p:cNvPr>
          <p:cNvSpPr txBox="1"/>
          <p:nvPr/>
        </p:nvSpPr>
        <p:spPr>
          <a:xfrm>
            <a:off x="6510486" y="1489867"/>
            <a:ext cx="284052" cy="328423"/>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97E7EC2F-25C2-D14B-98D0-87BCA82A818B}"/>
              </a:ext>
            </a:extLst>
          </p:cNvPr>
          <p:cNvSpPr txBox="1"/>
          <p:nvPr/>
        </p:nvSpPr>
        <p:spPr>
          <a:xfrm>
            <a:off x="7755239" y="1489867"/>
            <a:ext cx="284052" cy="328423"/>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07D92B9A-1414-7F45-A5ED-2D4B7624D13B}"/>
              </a:ext>
            </a:extLst>
          </p:cNvPr>
          <p:cNvSpPr txBox="1"/>
          <p:nvPr/>
        </p:nvSpPr>
        <p:spPr>
          <a:xfrm>
            <a:off x="1171811" y="2314842"/>
            <a:ext cx="433132" cy="328423"/>
          </a:xfrm>
          <a:prstGeom prst="rect">
            <a:avLst/>
          </a:prstGeom>
          <a:noFill/>
        </p:spPr>
        <p:txBody>
          <a:bodyPr wrap="none" rtlCol="0">
            <a:spAutoFit/>
          </a:bodyPr>
          <a:lstStyle/>
          <a:p>
            <a:r>
              <a:rPr lang="en-US" dirty="0"/>
              <a:t>1,2</a:t>
            </a:r>
          </a:p>
        </p:txBody>
      </p:sp>
      <p:sp>
        <p:nvSpPr>
          <p:cNvPr id="10" name="TextBox 9">
            <a:extLst>
              <a:ext uri="{FF2B5EF4-FFF2-40B4-BE49-F238E27FC236}">
                <a16:creationId xmlns:a16="http://schemas.microsoft.com/office/drawing/2014/main" id="{276CEB0D-CEDD-604A-A934-FB11ABF67F2F}"/>
              </a:ext>
            </a:extLst>
          </p:cNvPr>
          <p:cNvSpPr txBox="1"/>
          <p:nvPr/>
        </p:nvSpPr>
        <p:spPr>
          <a:xfrm>
            <a:off x="3957346" y="2322088"/>
            <a:ext cx="433132" cy="328423"/>
          </a:xfrm>
          <a:prstGeom prst="rect">
            <a:avLst/>
          </a:prstGeom>
          <a:noFill/>
        </p:spPr>
        <p:txBody>
          <a:bodyPr wrap="none" rtlCol="0">
            <a:spAutoFit/>
          </a:bodyPr>
          <a:lstStyle/>
          <a:p>
            <a:r>
              <a:rPr lang="en-US" dirty="0"/>
              <a:t>2,3</a:t>
            </a:r>
          </a:p>
        </p:txBody>
      </p:sp>
      <p:sp>
        <p:nvSpPr>
          <p:cNvPr id="11" name="TextBox 10">
            <a:extLst>
              <a:ext uri="{FF2B5EF4-FFF2-40B4-BE49-F238E27FC236}">
                <a16:creationId xmlns:a16="http://schemas.microsoft.com/office/drawing/2014/main" id="{C68D2A95-C148-CA4A-A972-A582919D0EF7}"/>
              </a:ext>
            </a:extLst>
          </p:cNvPr>
          <p:cNvSpPr txBox="1"/>
          <p:nvPr/>
        </p:nvSpPr>
        <p:spPr>
          <a:xfrm>
            <a:off x="6435946" y="2338770"/>
            <a:ext cx="433132" cy="328423"/>
          </a:xfrm>
          <a:prstGeom prst="rect">
            <a:avLst/>
          </a:prstGeom>
          <a:noFill/>
        </p:spPr>
        <p:txBody>
          <a:bodyPr wrap="none" rtlCol="0">
            <a:spAutoFit/>
          </a:bodyPr>
          <a:lstStyle/>
          <a:p>
            <a:r>
              <a:rPr lang="en-US" dirty="0"/>
              <a:t>3,4</a:t>
            </a:r>
          </a:p>
        </p:txBody>
      </p:sp>
      <p:sp>
        <p:nvSpPr>
          <p:cNvPr id="12" name="TextBox 11">
            <a:extLst>
              <a:ext uri="{FF2B5EF4-FFF2-40B4-BE49-F238E27FC236}">
                <a16:creationId xmlns:a16="http://schemas.microsoft.com/office/drawing/2014/main" id="{425076DA-A809-D04C-B9E0-3E89DCBEFAFD}"/>
              </a:ext>
            </a:extLst>
          </p:cNvPr>
          <p:cNvSpPr txBox="1"/>
          <p:nvPr/>
        </p:nvSpPr>
        <p:spPr>
          <a:xfrm>
            <a:off x="2591064" y="2321614"/>
            <a:ext cx="433132" cy="328423"/>
          </a:xfrm>
          <a:prstGeom prst="rect">
            <a:avLst/>
          </a:prstGeom>
          <a:noFill/>
        </p:spPr>
        <p:txBody>
          <a:bodyPr wrap="none" rtlCol="0">
            <a:spAutoFit/>
          </a:bodyPr>
          <a:lstStyle/>
          <a:p>
            <a:r>
              <a:rPr lang="en-US" dirty="0"/>
              <a:t>1,3</a:t>
            </a:r>
          </a:p>
        </p:txBody>
      </p:sp>
      <p:sp>
        <p:nvSpPr>
          <p:cNvPr id="13" name="TextBox 12">
            <a:extLst>
              <a:ext uri="{FF2B5EF4-FFF2-40B4-BE49-F238E27FC236}">
                <a16:creationId xmlns:a16="http://schemas.microsoft.com/office/drawing/2014/main" id="{30155E89-2537-7243-874A-AA869C63D538}"/>
              </a:ext>
            </a:extLst>
          </p:cNvPr>
          <p:cNvSpPr txBox="1"/>
          <p:nvPr/>
        </p:nvSpPr>
        <p:spPr>
          <a:xfrm>
            <a:off x="3243716" y="2321614"/>
            <a:ext cx="433132" cy="328423"/>
          </a:xfrm>
          <a:prstGeom prst="rect">
            <a:avLst/>
          </a:prstGeom>
          <a:noFill/>
        </p:spPr>
        <p:txBody>
          <a:bodyPr wrap="none" rtlCol="0">
            <a:spAutoFit/>
          </a:bodyPr>
          <a:lstStyle/>
          <a:p>
            <a:r>
              <a:rPr lang="en-US" dirty="0"/>
              <a:t>1,4</a:t>
            </a:r>
          </a:p>
        </p:txBody>
      </p:sp>
      <p:sp>
        <p:nvSpPr>
          <p:cNvPr id="14" name="TextBox 13">
            <a:extLst>
              <a:ext uri="{FF2B5EF4-FFF2-40B4-BE49-F238E27FC236}">
                <a16:creationId xmlns:a16="http://schemas.microsoft.com/office/drawing/2014/main" id="{A76998D6-09ED-6343-8B7D-BEF4E4198D94}"/>
              </a:ext>
            </a:extLst>
          </p:cNvPr>
          <p:cNvSpPr txBox="1"/>
          <p:nvPr/>
        </p:nvSpPr>
        <p:spPr>
          <a:xfrm>
            <a:off x="4764420" y="2314841"/>
            <a:ext cx="433132" cy="328423"/>
          </a:xfrm>
          <a:prstGeom prst="rect">
            <a:avLst/>
          </a:prstGeom>
          <a:noFill/>
        </p:spPr>
        <p:txBody>
          <a:bodyPr wrap="none" rtlCol="0">
            <a:spAutoFit/>
          </a:bodyPr>
          <a:lstStyle/>
          <a:p>
            <a:r>
              <a:rPr lang="en-US" dirty="0"/>
              <a:t>2,4</a:t>
            </a:r>
          </a:p>
        </p:txBody>
      </p:sp>
      <p:sp>
        <p:nvSpPr>
          <p:cNvPr id="15" name="TextBox 14">
            <a:extLst>
              <a:ext uri="{FF2B5EF4-FFF2-40B4-BE49-F238E27FC236}">
                <a16:creationId xmlns:a16="http://schemas.microsoft.com/office/drawing/2014/main" id="{D4D270AE-54CB-914E-8189-77432E78E595}"/>
              </a:ext>
            </a:extLst>
          </p:cNvPr>
          <p:cNvSpPr txBox="1"/>
          <p:nvPr/>
        </p:nvSpPr>
        <p:spPr>
          <a:xfrm>
            <a:off x="3882806" y="3147062"/>
            <a:ext cx="582211" cy="328423"/>
          </a:xfrm>
          <a:prstGeom prst="rect">
            <a:avLst/>
          </a:prstGeom>
          <a:noFill/>
        </p:spPr>
        <p:txBody>
          <a:bodyPr wrap="none" rtlCol="0">
            <a:spAutoFit/>
          </a:bodyPr>
          <a:lstStyle/>
          <a:p>
            <a:r>
              <a:rPr lang="en-US" dirty="0"/>
              <a:t>2,3,4</a:t>
            </a:r>
          </a:p>
        </p:txBody>
      </p:sp>
      <p:sp>
        <p:nvSpPr>
          <p:cNvPr id="16" name="TextBox 15">
            <a:extLst>
              <a:ext uri="{FF2B5EF4-FFF2-40B4-BE49-F238E27FC236}">
                <a16:creationId xmlns:a16="http://schemas.microsoft.com/office/drawing/2014/main" id="{4EAA7541-C684-F540-BA6B-5B0F3AD33305}"/>
              </a:ext>
            </a:extLst>
          </p:cNvPr>
          <p:cNvSpPr txBox="1"/>
          <p:nvPr/>
        </p:nvSpPr>
        <p:spPr>
          <a:xfrm>
            <a:off x="1097271" y="3139815"/>
            <a:ext cx="582211" cy="328423"/>
          </a:xfrm>
          <a:prstGeom prst="rect">
            <a:avLst/>
          </a:prstGeom>
          <a:noFill/>
        </p:spPr>
        <p:txBody>
          <a:bodyPr wrap="none" rtlCol="0">
            <a:spAutoFit/>
          </a:bodyPr>
          <a:lstStyle/>
          <a:p>
            <a:r>
              <a:rPr lang="en-US" dirty="0"/>
              <a:t>1,2,3</a:t>
            </a:r>
          </a:p>
        </p:txBody>
      </p:sp>
      <p:sp>
        <p:nvSpPr>
          <p:cNvPr id="17" name="TextBox 16">
            <a:extLst>
              <a:ext uri="{FF2B5EF4-FFF2-40B4-BE49-F238E27FC236}">
                <a16:creationId xmlns:a16="http://schemas.microsoft.com/office/drawing/2014/main" id="{5F3C0387-40B2-E248-B5F5-95933A1EBDFB}"/>
              </a:ext>
            </a:extLst>
          </p:cNvPr>
          <p:cNvSpPr txBox="1"/>
          <p:nvPr/>
        </p:nvSpPr>
        <p:spPr>
          <a:xfrm>
            <a:off x="2516524" y="3147062"/>
            <a:ext cx="582211" cy="328423"/>
          </a:xfrm>
          <a:prstGeom prst="rect">
            <a:avLst/>
          </a:prstGeom>
          <a:noFill/>
        </p:spPr>
        <p:txBody>
          <a:bodyPr wrap="none" rtlCol="0">
            <a:spAutoFit/>
          </a:bodyPr>
          <a:lstStyle/>
          <a:p>
            <a:r>
              <a:rPr lang="en-US" dirty="0"/>
              <a:t>1,3,4</a:t>
            </a:r>
          </a:p>
        </p:txBody>
      </p:sp>
      <p:sp>
        <p:nvSpPr>
          <p:cNvPr id="18" name="TextBox 17">
            <a:extLst>
              <a:ext uri="{FF2B5EF4-FFF2-40B4-BE49-F238E27FC236}">
                <a16:creationId xmlns:a16="http://schemas.microsoft.com/office/drawing/2014/main" id="{D425946C-50E8-AB45-B6D4-34911A78CE3B}"/>
              </a:ext>
            </a:extLst>
          </p:cNvPr>
          <p:cNvSpPr txBox="1"/>
          <p:nvPr/>
        </p:nvSpPr>
        <p:spPr>
          <a:xfrm>
            <a:off x="1815121" y="3139812"/>
            <a:ext cx="582211" cy="328423"/>
          </a:xfrm>
          <a:prstGeom prst="rect">
            <a:avLst/>
          </a:prstGeom>
          <a:noFill/>
        </p:spPr>
        <p:txBody>
          <a:bodyPr wrap="none" rtlCol="0">
            <a:spAutoFit/>
          </a:bodyPr>
          <a:lstStyle/>
          <a:p>
            <a:r>
              <a:rPr lang="en-US" dirty="0"/>
              <a:t>1,2,4</a:t>
            </a:r>
          </a:p>
        </p:txBody>
      </p:sp>
      <p:sp>
        <p:nvSpPr>
          <p:cNvPr id="19" name="TextBox 18">
            <a:extLst>
              <a:ext uri="{FF2B5EF4-FFF2-40B4-BE49-F238E27FC236}">
                <a16:creationId xmlns:a16="http://schemas.microsoft.com/office/drawing/2014/main" id="{3793BEB6-1120-3048-B12B-6F1B00FB77A6}"/>
              </a:ext>
            </a:extLst>
          </p:cNvPr>
          <p:cNvSpPr txBox="1"/>
          <p:nvPr/>
        </p:nvSpPr>
        <p:spPr>
          <a:xfrm>
            <a:off x="1016012" y="4068892"/>
            <a:ext cx="731290" cy="328423"/>
          </a:xfrm>
          <a:prstGeom prst="rect">
            <a:avLst/>
          </a:prstGeom>
          <a:noFill/>
        </p:spPr>
        <p:txBody>
          <a:bodyPr wrap="none" rtlCol="0">
            <a:spAutoFit/>
          </a:bodyPr>
          <a:lstStyle/>
          <a:p>
            <a:r>
              <a:rPr lang="en-US" dirty="0"/>
              <a:t>1,2,3,4</a:t>
            </a:r>
          </a:p>
        </p:txBody>
      </p:sp>
      <p:cxnSp>
        <p:nvCxnSpPr>
          <p:cNvPr id="21" name="Straight Connector 20">
            <a:extLst>
              <a:ext uri="{FF2B5EF4-FFF2-40B4-BE49-F238E27FC236}">
                <a16:creationId xmlns:a16="http://schemas.microsoft.com/office/drawing/2014/main" id="{5BCF9574-FA77-AE4D-8618-A5701C78F277}"/>
              </a:ext>
            </a:extLst>
          </p:cNvPr>
          <p:cNvCxnSpPr>
            <a:cxnSpLocks/>
            <a:stCxn id="4" idx="2"/>
            <a:endCxn id="5" idx="0"/>
          </p:cNvCxnSpPr>
          <p:nvPr/>
        </p:nvCxnSpPr>
        <p:spPr>
          <a:xfrm flipH="1">
            <a:off x="1388377" y="1115487"/>
            <a:ext cx="3543123" cy="37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AFF6C1C-8E3F-0D4C-A30E-469C7936B28F}"/>
              </a:ext>
            </a:extLst>
          </p:cNvPr>
          <p:cNvCxnSpPr>
            <a:stCxn id="4" idx="2"/>
            <a:endCxn id="6" idx="0"/>
          </p:cNvCxnSpPr>
          <p:nvPr/>
        </p:nvCxnSpPr>
        <p:spPr>
          <a:xfrm flipH="1">
            <a:off x="4179208" y="1115487"/>
            <a:ext cx="752292" cy="37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7C9EF86-F740-A64A-882D-5F2669D0B586}"/>
              </a:ext>
            </a:extLst>
          </p:cNvPr>
          <p:cNvCxnSpPr>
            <a:stCxn id="4" idx="2"/>
            <a:endCxn id="7" idx="0"/>
          </p:cNvCxnSpPr>
          <p:nvPr/>
        </p:nvCxnSpPr>
        <p:spPr>
          <a:xfrm>
            <a:off x="4931500" y="1115487"/>
            <a:ext cx="1721012" cy="37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6A722A9-CB0E-3240-A4E9-39DA903F335C}"/>
              </a:ext>
            </a:extLst>
          </p:cNvPr>
          <p:cNvCxnSpPr>
            <a:stCxn id="4" idx="2"/>
            <a:endCxn id="8" idx="0"/>
          </p:cNvCxnSpPr>
          <p:nvPr/>
        </p:nvCxnSpPr>
        <p:spPr>
          <a:xfrm>
            <a:off x="4931500" y="1115487"/>
            <a:ext cx="2965765" cy="37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B79C5DC-3FF1-CA41-B486-C4D5835BDA09}"/>
              </a:ext>
            </a:extLst>
          </p:cNvPr>
          <p:cNvCxnSpPr>
            <a:stCxn id="5" idx="2"/>
            <a:endCxn id="9" idx="0"/>
          </p:cNvCxnSpPr>
          <p:nvPr/>
        </p:nvCxnSpPr>
        <p:spPr>
          <a:xfrm>
            <a:off x="1388377" y="1818290"/>
            <a:ext cx="0" cy="49655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C2821F9-4AF5-A041-A6D4-8DF64FBCAFE7}"/>
              </a:ext>
            </a:extLst>
          </p:cNvPr>
          <p:cNvCxnSpPr>
            <a:stCxn id="5" idx="2"/>
            <a:endCxn id="12" idx="0"/>
          </p:cNvCxnSpPr>
          <p:nvPr/>
        </p:nvCxnSpPr>
        <p:spPr>
          <a:xfrm>
            <a:off x="1388377" y="1818290"/>
            <a:ext cx="1419253" cy="5033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891D09E-D1B5-9F46-8B0F-5D763A2356E5}"/>
              </a:ext>
            </a:extLst>
          </p:cNvPr>
          <p:cNvCxnSpPr>
            <a:stCxn id="9" idx="2"/>
            <a:endCxn id="16" idx="0"/>
          </p:cNvCxnSpPr>
          <p:nvPr/>
        </p:nvCxnSpPr>
        <p:spPr>
          <a:xfrm>
            <a:off x="1388377" y="2643265"/>
            <a:ext cx="0" cy="4965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AD643AD-C863-3443-897A-9ABEB60E136D}"/>
              </a:ext>
            </a:extLst>
          </p:cNvPr>
          <p:cNvCxnSpPr>
            <a:cxnSpLocks/>
            <a:stCxn id="6" idx="2"/>
            <a:endCxn id="10" idx="0"/>
          </p:cNvCxnSpPr>
          <p:nvPr/>
        </p:nvCxnSpPr>
        <p:spPr>
          <a:xfrm flipH="1">
            <a:off x="4173912" y="1818290"/>
            <a:ext cx="5296" cy="50379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2AB4480-7D24-9047-82B5-5372CD54A6CB}"/>
              </a:ext>
            </a:extLst>
          </p:cNvPr>
          <p:cNvCxnSpPr>
            <a:stCxn id="6" idx="2"/>
            <a:endCxn id="14" idx="0"/>
          </p:cNvCxnSpPr>
          <p:nvPr/>
        </p:nvCxnSpPr>
        <p:spPr>
          <a:xfrm>
            <a:off x="4179208" y="1818290"/>
            <a:ext cx="801778" cy="49655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08F3B96-D022-AD4F-B9D0-1608F72191EA}"/>
              </a:ext>
            </a:extLst>
          </p:cNvPr>
          <p:cNvCxnSpPr>
            <a:stCxn id="7" idx="2"/>
            <a:endCxn id="11" idx="0"/>
          </p:cNvCxnSpPr>
          <p:nvPr/>
        </p:nvCxnSpPr>
        <p:spPr>
          <a:xfrm>
            <a:off x="6652512" y="1818290"/>
            <a:ext cx="0" cy="520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41470C5-191E-144A-B7FD-AD7D4966DF42}"/>
              </a:ext>
            </a:extLst>
          </p:cNvPr>
          <p:cNvCxnSpPr>
            <a:stCxn id="9" idx="2"/>
            <a:endCxn id="18" idx="0"/>
          </p:cNvCxnSpPr>
          <p:nvPr/>
        </p:nvCxnSpPr>
        <p:spPr>
          <a:xfrm>
            <a:off x="1388377" y="2643265"/>
            <a:ext cx="717850" cy="496547"/>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BF32B7BB-85D7-DB49-A2BE-162ED57EA82A}"/>
              </a:ext>
            </a:extLst>
          </p:cNvPr>
          <p:cNvCxnSpPr>
            <a:stCxn id="12" idx="2"/>
            <a:endCxn id="17" idx="0"/>
          </p:cNvCxnSpPr>
          <p:nvPr/>
        </p:nvCxnSpPr>
        <p:spPr>
          <a:xfrm>
            <a:off x="2807630" y="2650037"/>
            <a:ext cx="0" cy="4970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DD1E244B-9A15-A34D-9EA3-FC65F4AB84A0}"/>
              </a:ext>
            </a:extLst>
          </p:cNvPr>
          <p:cNvCxnSpPr>
            <a:stCxn id="10" idx="2"/>
            <a:endCxn id="15" idx="0"/>
          </p:cNvCxnSpPr>
          <p:nvPr/>
        </p:nvCxnSpPr>
        <p:spPr>
          <a:xfrm>
            <a:off x="4173912" y="2650511"/>
            <a:ext cx="0" cy="496551"/>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599756A-641D-B743-B72D-69A7606F7CB2}"/>
              </a:ext>
            </a:extLst>
          </p:cNvPr>
          <p:cNvCxnSpPr>
            <a:stCxn id="16" idx="2"/>
            <a:endCxn id="19" idx="0"/>
          </p:cNvCxnSpPr>
          <p:nvPr/>
        </p:nvCxnSpPr>
        <p:spPr>
          <a:xfrm flipH="1">
            <a:off x="1381657" y="3468238"/>
            <a:ext cx="6720" cy="600654"/>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3118C7EB-7D77-1449-AE71-710CE75D3A60}"/>
              </a:ext>
            </a:extLst>
          </p:cNvPr>
          <p:cNvCxnSpPr>
            <a:cxnSpLocks/>
            <a:stCxn id="5" idx="2"/>
            <a:endCxn id="13" idx="0"/>
          </p:cNvCxnSpPr>
          <p:nvPr/>
        </p:nvCxnSpPr>
        <p:spPr>
          <a:xfrm>
            <a:off x="1388377" y="1818290"/>
            <a:ext cx="2071905" cy="503324"/>
          </a:xfrm>
          <a:prstGeom prst="line">
            <a:avLst/>
          </a:prstGeom>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62159A32-A19E-7A4D-98B2-4F4DEE3EF226}"/>
              </a:ext>
            </a:extLst>
          </p:cNvPr>
          <p:cNvGrpSpPr/>
          <p:nvPr/>
        </p:nvGrpSpPr>
        <p:grpSpPr>
          <a:xfrm>
            <a:off x="477583" y="889921"/>
            <a:ext cx="1679562" cy="1169932"/>
            <a:chOff x="477583" y="889921"/>
            <a:chExt cx="1679562" cy="1169932"/>
          </a:xfrm>
        </p:grpSpPr>
        <p:sp>
          <p:nvSpPr>
            <p:cNvPr id="20" name="Oval 19">
              <a:extLst>
                <a:ext uri="{FF2B5EF4-FFF2-40B4-BE49-F238E27FC236}">
                  <a16:creationId xmlns:a16="http://schemas.microsoft.com/office/drawing/2014/main" id="{F78873CA-5D85-134A-AD46-A2BB4EDFB500}"/>
                </a:ext>
              </a:extLst>
            </p:cNvPr>
            <p:cNvSpPr/>
            <p:nvPr/>
          </p:nvSpPr>
          <p:spPr>
            <a:xfrm>
              <a:off x="959616" y="1276609"/>
              <a:ext cx="831917" cy="783244"/>
            </a:xfrm>
            <a:prstGeom prst="ellipse">
              <a:avLst/>
            </a:prstGeom>
            <a:noFill/>
            <a:ln w="317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1562971-CA7F-414F-AF42-8E7FDC5170F8}"/>
                </a:ext>
              </a:extLst>
            </p:cNvPr>
            <p:cNvSpPr txBox="1"/>
            <p:nvPr/>
          </p:nvSpPr>
          <p:spPr>
            <a:xfrm>
              <a:off x="477583" y="889921"/>
              <a:ext cx="1679562" cy="328423"/>
            </a:xfrm>
            <a:prstGeom prst="rect">
              <a:avLst/>
            </a:prstGeom>
            <a:noFill/>
          </p:spPr>
          <p:txBody>
            <a:bodyPr wrap="none" rtlCol="0">
              <a:spAutoFit/>
            </a:bodyPr>
            <a:lstStyle/>
            <a:p>
              <a:r>
                <a:rPr lang="en-US" dirty="0"/>
                <a:t>If this is infrequent</a:t>
              </a:r>
            </a:p>
          </p:txBody>
        </p:sp>
      </p:grpSp>
      <p:sp>
        <p:nvSpPr>
          <p:cNvPr id="3" name="TextBox 2">
            <a:extLst>
              <a:ext uri="{FF2B5EF4-FFF2-40B4-BE49-F238E27FC236}">
                <a16:creationId xmlns:a16="http://schemas.microsoft.com/office/drawing/2014/main" id="{B7A8C96D-F1EB-F74E-A475-48C4A6BC2168}"/>
              </a:ext>
            </a:extLst>
          </p:cNvPr>
          <p:cNvSpPr txBox="1"/>
          <p:nvPr/>
        </p:nvSpPr>
        <p:spPr>
          <a:xfrm>
            <a:off x="3460282" y="3757889"/>
            <a:ext cx="5478857" cy="1272784"/>
          </a:xfrm>
          <a:prstGeom prst="rect">
            <a:avLst/>
          </a:prstGeom>
          <a:noFill/>
        </p:spPr>
        <p:txBody>
          <a:bodyPr wrap="square" rtlCol="0">
            <a:spAutoFit/>
          </a:bodyPr>
          <a:lstStyle/>
          <a:p>
            <a:r>
              <a:rPr lang="en-US" u="sng" dirty="0">
                <a:solidFill>
                  <a:srgbClr val="FF0000"/>
                </a:solidFill>
              </a:rPr>
              <a:t>Still Issues:</a:t>
            </a:r>
          </a:p>
          <a:p>
            <a:pPr marL="285750" indent="-285750">
              <a:buFont typeface="Arial" panose="020B0604020202020204" pitchFamily="34" charset="0"/>
              <a:buChar char="•"/>
            </a:pPr>
            <a:r>
              <a:rPr lang="en-AU" dirty="0">
                <a:solidFill>
                  <a:srgbClr val="FF0000"/>
                </a:solidFill>
              </a:rPr>
              <a:t>The size of generated item sets can still be extremely large </a:t>
            </a:r>
          </a:p>
          <a:p>
            <a:pPr marL="285750" indent="-285750">
              <a:buFont typeface="Arial" panose="020B0604020202020204" pitchFamily="34" charset="0"/>
              <a:buChar char="•"/>
            </a:pPr>
            <a:r>
              <a:rPr lang="en-AU" dirty="0">
                <a:solidFill>
                  <a:srgbClr val="FF0000"/>
                </a:solidFill>
              </a:rPr>
              <a:t>Lots of time wasted on counting the support since we have to scan the itemset database over and over again</a:t>
            </a:r>
          </a:p>
          <a:p>
            <a:endParaRPr lang="en-US" dirty="0"/>
          </a:p>
        </p:txBody>
      </p:sp>
      <p:grpSp>
        <p:nvGrpSpPr>
          <p:cNvPr id="29" name="Group 28">
            <a:extLst>
              <a:ext uri="{FF2B5EF4-FFF2-40B4-BE49-F238E27FC236}">
                <a16:creationId xmlns:a16="http://schemas.microsoft.com/office/drawing/2014/main" id="{28C9CF17-6224-6044-B77E-29F8427D51A8}"/>
              </a:ext>
            </a:extLst>
          </p:cNvPr>
          <p:cNvGrpSpPr/>
          <p:nvPr/>
        </p:nvGrpSpPr>
        <p:grpSpPr>
          <a:xfrm>
            <a:off x="857514" y="1493253"/>
            <a:ext cx="2973323" cy="3289144"/>
            <a:chOff x="857514" y="1493253"/>
            <a:chExt cx="2973323" cy="3289144"/>
          </a:xfrm>
        </p:grpSpPr>
        <p:sp>
          <p:nvSpPr>
            <p:cNvPr id="22" name="Freeform 21">
              <a:extLst>
                <a:ext uri="{FF2B5EF4-FFF2-40B4-BE49-F238E27FC236}">
                  <a16:creationId xmlns:a16="http://schemas.microsoft.com/office/drawing/2014/main" id="{192AD677-4CC0-E846-A63A-EADC887BDA6E}"/>
                </a:ext>
              </a:extLst>
            </p:cNvPr>
            <p:cNvSpPr/>
            <p:nvPr/>
          </p:nvSpPr>
          <p:spPr>
            <a:xfrm>
              <a:off x="857514" y="1813704"/>
              <a:ext cx="2973323" cy="2968693"/>
            </a:xfrm>
            <a:custGeom>
              <a:avLst/>
              <a:gdLst>
                <a:gd name="connsiteX0" fmla="*/ 1759956 w 2973323"/>
                <a:gd name="connsiteY0" fmla="*/ 26526 h 2968693"/>
                <a:gd name="connsiteX1" fmla="*/ 1577076 w 2973323"/>
                <a:gd name="connsiteY1" fmla="*/ 140826 h 2968693"/>
                <a:gd name="connsiteX2" fmla="*/ 182616 w 2973323"/>
                <a:gd name="connsiteY2" fmla="*/ 449436 h 2968693"/>
                <a:gd name="connsiteX3" fmla="*/ 22596 w 2973323"/>
                <a:gd name="connsiteY3" fmla="*/ 2118216 h 2968693"/>
                <a:gd name="connsiteX4" fmla="*/ 239766 w 2973323"/>
                <a:gd name="connsiteY4" fmla="*/ 2964036 h 2968693"/>
                <a:gd name="connsiteX5" fmla="*/ 1348476 w 2973323"/>
                <a:gd name="connsiteY5" fmla="*/ 2438256 h 2968693"/>
                <a:gd name="connsiteX6" fmla="*/ 1085586 w 2973323"/>
                <a:gd name="connsiteY6" fmla="*/ 2003916 h 2968693"/>
                <a:gd name="connsiteX7" fmla="*/ 2411466 w 2973323"/>
                <a:gd name="connsiteY7" fmla="*/ 1626726 h 2968693"/>
                <a:gd name="connsiteX8" fmla="*/ 2571486 w 2973323"/>
                <a:gd name="connsiteY8" fmla="*/ 1043796 h 2968693"/>
                <a:gd name="connsiteX9" fmla="*/ 2971536 w 2973323"/>
                <a:gd name="connsiteY9" fmla="*/ 460866 h 2968693"/>
                <a:gd name="connsiteX10" fmla="*/ 2697216 w 2973323"/>
                <a:gd name="connsiteY10" fmla="*/ 117966 h 2968693"/>
                <a:gd name="connsiteX11" fmla="*/ 2205726 w 2973323"/>
                <a:gd name="connsiteY11" fmla="*/ 3666 h 2968693"/>
                <a:gd name="connsiteX12" fmla="*/ 1759956 w 2973323"/>
                <a:gd name="connsiteY12" fmla="*/ 26526 h 296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3323" h="2968693">
                  <a:moveTo>
                    <a:pt x="1759956" y="26526"/>
                  </a:moveTo>
                  <a:cubicBezTo>
                    <a:pt x="1655181" y="49386"/>
                    <a:pt x="1839966" y="70341"/>
                    <a:pt x="1577076" y="140826"/>
                  </a:cubicBezTo>
                  <a:cubicBezTo>
                    <a:pt x="1314186" y="211311"/>
                    <a:pt x="441696" y="119871"/>
                    <a:pt x="182616" y="449436"/>
                  </a:cubicBezTo>
                  <a:cubicBezTo>
                    <a:pt x="-76464" y="779001"/>
                    <a:pt x="13071" y="1699116"/>
                    <a:pt x="22596" y="2118216"/>
                  </a:cubicBezTo>
                  <a:cubicBezTo>
                    <a:pt x="32121" y="2537316"/>
                    <a:pt x="18786" y="2910696"/>
                    <a:pt x="239766" y="2964036"/>
                  </a:cubicBezTo>
                  <a:cubicBezTo>
                    <a:pt x="460746" y="3017376"/>
                    <a:pt x="1207506" y="2598276"/>
                    <a:pt x="1348476" y="2438256"/>
                  </a:cubicBezTo>
                  <a:cubicBezTo>
                    <a:pt x="1489446" y="2278236"/>
                    <a:pt x="908421" y="2139171"/>
                    <a:pt x="1085586" y="2003916"/>
                  </a:cubicBezTo>
                  <a:cubicBezTo>
                    <a:pt x="1262751" y="1868661"/>
                    <a:pt x="2163816" y="1786746"/>
                    <a:pt x="2411466" y="1626726"/>
                  </a:cubicBezTo>
                  <a:cubicBezTo>
                    <a:pt x="2659116" y="1466706"/>
                    <a:pt x="2478141" y="1238106"/>
                    <a:pt x="2571486" y="1043796"/>
                  </a:cubicBezTo>
                  <a:cubicBezTo>
                    <a:pt x="2664831" y="849486"/>
                    <a:pt x="2950581" y="615171"/>
                    <a:pt x="2971536" y="460866"/>
                  </a:cubicBezTo>
                  <a:cubicBezTo>
                    <a:pt x="2992491" y="306561"/>
                    <a:pt x="2824851" y="194166"/>
                    <a:pt x="2697216" y="117966"/>
                  </a:cubicBezTo>
                  <a:cubicBezTo>
                    <a:pt x="2569581" y="41766"/>
                    <a:pt x="2356221" y="13191"/>
                    <a:pt x="2205726" y="3666"/>
                  </a:cubicBezTo>
                  <a:cubicBezTo>
                    <a:pt x="2055231" y="-5859"/>
                    <a:pt x="1864731" y="3666"/>
                    <a:pt x="1759956" y="26526"/>
                  </a:cubicBezTo>
                  <a:close/>
                </a:path>
              </a:pathLst>
            </a:custGeom>
            <a:noFill/>
            <a:ln w="3492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43455FA-50B1-AD42-9164-E3F9035D8B08}"/>
                </a:ext>
              </a:extLst>
            </p:cNvPr>
            <p:cNvSpPr txBox="1"/>
            <p:nvPr/>
          </p:nvSpPr>
          <p:spPr>
            <a:xfrm>
              <a:off x="1971560" y="1493253"/>
              <a:ext cx="1813189" cy="328423"/>
            </a:xfrm>
            <a:prstGeom prst="rect">
              <a:avLst/>
            </a:prstGeom>
            <a:noFill/>
          </p:spPr>
          <p:txBody>
            <a:bodyPr wrap="none" rtlCol="0">
              <a:spAutoFit/>
            </a:bodyPr>
            <a:lstStyle/>
            <a:p>
              <a:r>
                <a:rPr lang="en-US" dirty="0"/>
                <a:t>We can ignore these</a:t>
              </a:r>
            </a:p>
          </p:txBody>
        </p:sp>
      </p:grpSp>
    </p:spTree>
    <p:extLst>
      <p:ext uri="{BB962C8B-B14F-4D97-AF65-F5344CB8AC3E}">
        <p14:creationId xmlns:p14="http://schemas.microsoft.com/office/powerpoint/2010/main" val="108395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E766-584C-4548-8F3C-CB612D2D17A7}"/>
              </a:ext>
            </a:extLst>
          </p:cNvPr>
          <p:cNvSpPr>
            <a:spLocks noGrp="1"/>
          </p:cNvSpPr>
          <p:nvPr>
            <p:ph type="title"/>
          </p:nvPr>
        </p:nvSpPr>
        <p:spPr/>
        <p:txBody>
          <a:bodyPr/>
          <a:lstStyle/>
          <a:p>
            <a:r>
              <a:rPr lang="en-US" dirty="0"/>
              <a:t>FP Growth ( Frequent Pattern Growth) – First Scan  </a:t>
            </a:r>
          </a:p>
        </p:txBody>
      </p:sp>
      <p:pic>
        <p:nvPicPr>
          <p:cNvPr id="2050" name="Picture 2" descr="Fig. 1">
            <a:extLst>
              <a:ext uri="{FF2B5EF4-FFF2-40B4-BE49-F238E27FC236}">
                <a16:creationId xmlns:a16="http://schemas.microsoft.com/office/drawing/2014/main" id="{D7C17C0E-338B-6145-A8E5-06AC817CA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423" y="1945229"/>
            <a:ext cx="5383266" cy="28047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695CE5-9B53-214C-89B8-0D4A640C53F8}"/>
              </a:ext>
            </a:extLst>
          </p:cNvPr>
          <p:cNvSpPr/>
          <p:nvPr/>
        </p:nvSpPr>
        <p:spPr>
          <a:xfrm>
            <a:off x="358776" y="672445"/>
            <a:ext cx="8518524" cy="1272784"/>
          </a:xfrm>
          <a:prstGeom prst="rect">
            <a:avLst/>
          </a:prstGeom>
        </p:spPr>
        <p:txBody>
          <a:bodyPr wrap="square">
            <a:spAutoFit/>
          </a:bodyPr>
          <a:lstStyle/>
          <a:p>
            <a:r>
              <a:rPr lang="en-US" b="1" dirty="0"/>
              <a:t>FP Growth focuses on Frequent Patterns only. There is no Item set generation. </a:t>
            </a:r>
          </a:p>
          <a:p>
            <a:r>
              <a:rPr lang="en-US" dirty="0"/>
              <a:t>Anything less than threshold (</a:t>
            </a:r>
            <a:r>
              <a:rPr lang="en-US" dirty="0" err="1"/>
              <a:t>minSupport</a:t>
            </a:r>
            <a:r>
              <a:rPr lang="en-US" dirty="0"/>
              <a:t>) is not examined ( e.g. 2)</a:t>
            </a:r>
          </a:p>
          <a:p>
            <a:endParaRPr lang="en-US" dirty="0"/>
          </a:p>
          <a:p>
            <a:r>
              <a:rPr lang="en-AU" u="sng" dirty="0"/>
              <a:t>Example: </a:t>
            </a:r>
            <a:r>
              <a:rPr lang="en-AU" dirty="0"/>
              <a:t>Students do sets of courses; can we recommend future courses based on those done so far.</a:t>
            </a:r>
          </a:p>
          <a:p>
            <a:r>
              <a:rPr lang="en-AU" dirty="0"/>
              <a:t>17 Courses = 131,072 combinations.</a:t>
            </a:r>
            <a:r>
              <a:rPr lang="en-US" dirty="0"/>
              <a:t>   </a:t>
            </a:r>
          </a:p>
        </p:txBody>
      </p:sp>
      <p:sp>
        <p:nvSpPr>
          <p:cNvPr id="5" name="TextBox 4">
            <a:extLst>
              <a:ext uri="{FF2B5EF4-FFF2-40B4-BE49-F238E27FC236}">
                <a16:creationId xmlns:a16="http://schemas.microsoft.com/office/drawing/2014/main" id="{CF5D7E4D-55B0-8E4D-874F-9C3676996B12}"/>
              </a:ext>
            </a:extLst>
          </p:cNvPr>
          <p:cNvSpPr txBox="1"/>
          <p:nvPr/>
        </p:nvSpPr>
        <p:spPr>
          <a:xfrm>
            <a:off x="7009644" y="2120970"/>
            <a:ext cx="1867656" cy="2453236"/>
          </a:xfrm>
          <a:prstGeom prst="rect">
            <a:avLst/>
          </a:prstGeom>
          <a:noFill/>
        </p:spPr>
        <p:txBody>
          <a:bodyPr wrap="square" rtlCol="0">
            <a:spAutoFit/>
          </a:bodyPr>
          <a:lstStyle/>
          <a:p>
            <a:r>
              <a:rPr lang="en-US" dirty="0"/>
              <a:t>All others are less than 2.</a:t>
            </a:r>
          </a:p>
          <a:p>
            <a:endParaRPr lang="en-US" dirty="0"/>
          </a:p>
          <a:p>
            <a:r>
              <a:rPr lang="en-US" dirty="0"/>
              <a:t>Note: as with </a:t>
            </a:r>
            <a:r>
              <a:rPr lang="en-US" dirty="0" err="1"/>
              <a:t>Apriori</a:t>
            </a:r>
            <a:r>
              <a:rPr lang="en-US" dirty="0"/>
              <a:t> finding the right value of </a:t>
            </a:r>
            <a:r>
              <a:rPr lang="en-US" dirty="0" err="1"/>
              <a:t>minSupport</a:t>
            </a:r>
            <a:r>
              <a:rPr lang="en-US" dirty="0"/>
              <a:t> is important.</a:t>
            </a:r>
          </a:p>
          <a:p>
            <a:endParaRPr lang="en-US" dirty="0"/>
          </a:p>
          <a:p>
            <a:r>
              <a:rPr lang="en-US" dirty="0"/>
              <a:t>This order is important.</a:t>
            </a:r>
          </a:p>
        </p:txBody>
      </p:sp>
    </p:spTree>
    <p:extLst>
      <p:ext uri="{BB962C8B-B14F-4D97-AF65-F5344CB8AC3E}">
        <p14:creationId xmlns:p14="http://schemas.microsoft.com/office/powerpoint/2010/main" val="2593025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C8756-9358-B740-9012-B7A4F734E4EE}"/>
              </a:ext>
            </a:extLst>
          </p:cNvPr>
          <p:cNvSpPr>
            <a:spLocks noGrp="1"/>
          </p:cNvSpPr>
          <p:nvPr>
            <p:ph type="title"/>
          </p:nvPr>
        </p:nvSpPr>
        <p:spPr/>
        <p:txBody>
          <a:bodyPr/>
          <a:lstStyle/>
          <a:p>
            <a:r>
              <a:rPr lang="en-US" dirty="0"/>
              <a:t>FP Growth the Second scan, then Grows an FP -Tree</a:t>
            </a:r>
          </a:p>
        </p:txBody>
      </p:sp>
      <p:pic>
        <p:nvPicPr>
          <p:cNvPr id="3074" name="Picture 2" descr="Fig. 2">
            <a:extLst>
              <a:ext uri="{FF2B5EF4-FFF2-40B4-BE49-F238E27FC236}">
                <a16:creationId xmlns:a16="http://schemas.microsoft.com/office/drawing/2014/main" id="{DBFDD8C8-FD91-DD4D-8F4A-0C78E0044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956" y="626981"/>
            <a:ext cx="4842087" cy="43242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ig. 1">
            <a:extLst>
              <a:ext uri="{FF2B5EF4-FFF2-40B4-BE49-F238E27FC236}">
                <a16:creationId xmlns:a16="http://schemas.microsoft.com/office/drawing/2014/main" id="{C6295F61-1378-7048-9149-924B513453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5" t="11195" r="42036"/>
          <a:stretch/>
        </p:blipFill>
        <p:spPr bwMode="auto">
          <a:xfrm>
            <a:off x="686450" y="583583"/>
            <a:ext cx="2530906" cy="19881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91289B-8556-B94F-A1B2-0E5A70DEE751}"/>
              </a:ext>
            </a:extLst>
          </p:cNvPr>
          <p:cNvSpPr txBox="1"/>
          <p:nvPr/>
        </p:nvSpPr>
        <p:spPr>
          <a:xfrm>
            <a:off x="493247" y="2713760"/>
            <a:ext cx="2571100" cy="198105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Take each example and using the items ordered by frequency (1</a:t>
            </a:r>
            <a:r>
              <a:rPr lang="en-US" baseline="30000" dirty="0"/>
              <a:t>st</a:t>
            </a:r>
            <a:r>
              <a:rPr lang="en-US" dirty="0"/>
              <a:t> Scan) build a tree.</a:t>
            </a:r>
          </a:p>
          <a:p>
            <a:pPr marL="285750" indent="-285750">
              <a:buFont typeface="Arial" panose="020B0604020202020204" pitchFamily="34" charset="0"/>
              <a:buChar char="•"/>
            </a:pPr>
            <a:r>
              <a:rPr lang="en-US" dirty="0"/>
              <a:t>Not all combinations but just the examples. </a:t>
            </a:r>
          </a:p>
          <a:p>
            <a:pPr marL="285750" indent="-285750">
              <a:buFont typeface="Arial" panose="020B0604020202020204" pitchFamily="34" charset="0"/>
              <a:buChar char="•"/>
            </a:pPr>
            <a:r>
              <a:rPr lang="en-US" dirty="0"/>
              <a:t>Now generate rules with this.</a:t>
            </a:r>
          </a:p>
        </p:txBody>
      </p:sp>
      <p:sp>
        <p:nvSpPr>
          <p:cNvPr id="3" name="TextBox 2">
            <a:extLst>
              <a:ext uri="{FF2B5EF4-FFF2-40B4-BE49-F238E27FC236}">
                <a16:creationId xmlns:a16="http://schemas.microsoft.com/office/drawing/2014/main" id="{6B16795B-331D-2C1F-0A0D-6FB00A8280F7}"/>
              </a:ext>
            </a:extLst>
          </p:cNvPr>
          <p:cNvSpPr txBox="1"/>
          <p:nvPr/>
        </p:nvSpPr>
        <p:spPr>
          <a:xfrm>
            <a:off x="6005016" y="832513"/>
            <a:ext cx="2584798" cy="564514"/>
          </a:xfrm>
          <a:prstGeom prst="rect">
            <a:avLst/>
          </a:prstGeom>
          <a:noFill/>
        </p:spPr>
        <p:txBody>
          <a:bodyPr wrap="square" rtlCol="0">
            <a:spAutoFit/>
          </a:bodyPr>
          <a:lstStyle/>
          <a:p>
            <a:r>
              <a:rPr lang="en-US" dirty="0"/>
              <a:t>Build the tree incrementally with each example</a:t>
            </a:r>
          </a:p>
        </p:txBody>
      </p:sp>
      <p:sp>
        <p:nvSpPr>
          <p:cNvPr id="4" name="Down Arrow 3">
            <a:extLst>
              <a:ext uri="{FF2B5EF4-FFF2-40B4-BE49-F238E27FC236}">
                <a16:creationId xmlns:a16="http://schemas.microsoft.com/office/drawing/2014/main" id="{757B3EC7-322D-7495-3DCE-8E9E79B668B3}"/>
              </a:ext>
            </a:extLst>
          </p:cNvPr>
          <p:cNvSpPr/>
          <p:nvPr/>
        </p:nvSpPr>
        <p:spPr>
          <a:xfrm>
            <a:off x="6974006" y="1397027"/>
            <a:ext cx="423081" cy="527307"/>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8590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8E92-CFD3-6046-93E9-D42F7A88CE6A}"/>
              </a:ext>
            </a:extLst>
          </p:cNvPr>
          <p:cNvSpPr>
            <a:spLocks noGrp="1"/>
          </p:cNvSpPr>
          <p:nvPr>
            <p:ph type="title"/>
          </p:nvPr>
        </p:nvSpPr>
        <p:spPr/>
        <p:txBody>
          <a:bodyPr/>
          <a:lstStyle/>
          <a:p>
            <a:r>
              <a:rPr lang="en-US" dirty="0"/>
              <a:t>Setting Min Support is Critical – but not easy to do</a:t>
            </a:r>
          </a:p>
        </p:txBody>
      </p:sp>
      <p:graphicFrame>
        <p:nvGraphicFramePr>
          <p:cNvPr id="7" name="Chart 6">
            <a:extLst>
              <a:ext uri="{FF2B5EF4-FFF2-40B4-BE49-F238E27FC236}">
                <a16:creationId xmlns:a16="http://schemas.microsoft.com/office/drawing/2014/main" id="{BDF6043B-D4B7-A342-A315-AB99E3A2A0ED}"/>
              </a:ext>
            </a:extLst>
          </p:cNvPr>
          <p:cNvGraphicFramePr/>
          <p:nvPr>
            <p:extLst>
              <p:ext uri="{D42A27DB-BD31-4B8C-83A1-F6EECF244321}">
                <p14:modId xmlns:p14="http://schemas.microsoft.com/office/powerpoint/2010/main" val="2861914390"/>
              </p:ext>
            </p:extLst>
          </p:nvPr>
        </p:nvGraphicFramePr>
        <p:xfrm>
          <a:off x="592508" y="539750"/>
          <a:ext cx="4466602" cy="4064000"/>
        </p:xfrm>
        <a:graphic>
          <a:graphicData uri="http://schemas.openxmlformats.org/drawingml/2006/chart">
            <c:chart xmlns:c="http://schemas.openxmlformats.org/drawingml/2006/chart" xmlns:r="http://schemas.openxmlformats.org/officeDocument/2006/relationships" r:id="rId3"/>
          </a:graphicData>
        </a:graphic>
      </p:graphicFrame>
      <p:grpSp>
        <p:nvGrpSpPr>
          <p:cNvPr id="22" name="Group 21">
            <a:extLst>
              <a:ext uri="{FF2B5EF4-FFF2-40B4-BE49-F238E27FC236}">
                <a16:creationId xmlns:a16="http://schemas.microsoft.com/office/drawing/2014/main" id="{C6E59E4E-DB95-6B41-AC4F-3A370ED3C9EC}"/>
              </a:ext>
            </a:extLst>
          </p:cNvPr>
          <p:cNvGrpSpPr/>
          <p:nvPr/>
        </p:nvGrpSpPr>
        <p:grpSpPr>
          <a:xfrm>
            <a:off x="5059110" y="3687013"/>
            <a:ext cx="3914561" cy="800604"/>
            <a:chOff x="5059110" y="3687013"/>
            <a:chExt cx="3914561" cy="800604"/>
          </a:xfrm>
        </p:grpSpPr>
        <p:sp>
          <p:nvSpPr>
            <p:cNvPr id="10" name="Left Arrow 9">
              <a:extLst>
                <a:ext uri="{FF2B5EF4-FFF2-40B4-BE49-F238E27FC236}">
                  <a16:creationId xmlns:a16="http://schemas.microsoft.com/office/drawing/2014/main" id="{5F41B70F-E190-6C4C-8A90-3A6485685E39}"/>
                </a:ext>
              </a:extLst>
            </p:cNvPr>
            <p:cNvSpPr/>
            <p:nvPr/>
          </p:nvSpPr>
          <p:spPr>
            <a:xfrm>
              <a:off x="5059110" y="3757221"/>
              <a:ext cx="529840" cy="188008"/>
            </a:xfrm>
            <a:prstGeom prst="lef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0867A9-4C83-4844-8433-C625B78B71E0}"/>
                </a:ext>
              </a:extLst>
            </p:cNvPr>
            <p:cNvSpPr txBox="1"/>
            <p:nvPr/>
          </p:nvSpPr>
          <p:spPr>
            <a:xfrm>
              <a:off x="5690075" y="3687013"/>
              <a:ext cx="3283596" cy="800604"/>
            </a:xfrm>
            <a:prstGeom prst="rect">
              <a:avLst/>
            </a:prstGeom>
            <a:noFill/>
          </p:spPr>
          <p:txBody>
            <a:bodyPr wrap="square" rtlCol="0">
              <a:spAutoFit/>
            </a:bodyPr>
            <a:lstStyle/>
            <a:p>
              <a:r>
                <a:rPr lang="en-US" dirty="0"/>
                <a:t>Too many Rules no better than noise</a:t>
              </a:r>
            </a:p>
            <a:p>
              <a:r>
                <a:rPr lang="en-US" dirty="0"/>
                <a:t>Jobs take many hours, a global support does not work.</a:t>
              </a:r>
            </a:p>
          </p:txBody>
        </p:sp>
      </p:grpSp>
      <p:grpSp>
        <p:nvGrpSpPr>
          <p:cNvPr id="21" name="Group 20">
            <a:extLst>
              <a:ext uri="{FF2B5EF4-FFF2-40B4-BE49-F238E27FC236}">
                <a16:creationId xmlns:a16="http://schemas.microsoft.com/office/drawing/2014/main" id="{9EE768D3-1939-5240-82A8-5B6364DD491D}"/>
              </a:ext>
            </a:extLst>
          </p:cNvPr>
          <p:cNvGrpSpPr/>
          <p:nvPr/>
        </p:nvGrpSpPr>
        <p:grpSpPr>
          <a:xfrm>
            <a:off x="5059110" y="2571750"/>
            <a:ext cx="3631274" cy="328423"/>
            <a:chOff x="5059110" y="2571750"/>
            <a:chExt cx="3631274" cy="328423"/>
          </a:xfrm>
        </p:grpSpPr>
        <p:sp>
          <p:nvSpPr>
            <p:cNvPr id="9" name="Left Arrow 8">
              <a:extLst>
                <a:ext uri="{FF2B5EF4-FFF2-40B4-BE49-F238E27FC236}">
                  <a16:creationId xmlns:a16="http://schemas.microsoft.com/office/drawing/2014/main" id="{319775DB-C560-5747-998D-BC253BB7D38D}"/>
                </a:ext>
              </a:extLst>
            </p:cNvPr>
            <p:cNvSpPr/>
            <p:nvPr/>
          </p:nvSpPr>
          <p:spPr>
            <a:xfrm>
              <a:off x="5059110" y="2643459"/>
              <a:ext cx="529840" cy="188008"/>
            </a:xfrm>
            <a:prstGeom prst="lef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9CBADD3-FE02-DF41-AC5E-BC3E22C0F69F}"/>
                </a:ext>
              </a:extLst>
            </p:cNvPr>
            <p:cNvSpPr txBox="1"/>
            <p:nvPr/>
          </p:nvSpPr>
          <p:spPr>
            <a:xfrm>
              <a:off x="5690075" y="2571750"/>
              <a:ext cx="3000309" cy="328423"/>
            </a:xfrm>
            <a:prstGeom prst="rect">
              <a:avLst/>
            </a:prstGeom>
            <a:noFill/>
          </p:spPr>
          <p:txBody>
            <a:bodyPr wrap="none" rtlCol="0">
              <a:spAutoFit/>
            </a:bodyPr>
            <a:lstStyle/>
            <a:p>
              <a:r>
                <a:rPr lang="en-US" dirty="0"/>
                <a:t>More Rules but ignores Items 3 &amp; 4</a:t>
              </a:r>
            </a:p>
          </p:txBody>
        </p:sp>
      </p:grpSp>
      <p:grpSp>
        <p:nvGrpSpPr>
          <p:cNvPr id="20" name="Group 19">
            <a:extLst>
              <a:ext uri="{FF2B5EF4-FFF2-40B4-BE49-F238E27FC236}">
                <a16:creationId xmlns:a16="http://schemas.microsoft.com/office/drawing/2014/main" id="{30C4DDEC-7127-EA4E-BE54-7723D27E64B6}"/>
              </a:ext>
            </a:extLst>
          </p:cNvPr>
          <p:cNvGrpSpPr/>
          <p:nvPr/>
        </p:nvGrpSpPr>
        <p:grpSpPr>
          <a:xfrm>
            <a:off x="5059110" y="1402854"/>
            <a:ext cx="3816132" cy="328423"/>
            <a:chOff x="5059110" y="1402854"/>
            <a:chExt cx="3816132" cy="328423"/>
          </a:xfrm>
        </p:grpSpPr>
        <p:sp>
          <p:nvSpPr>
            <p:cNvPr id="8" name="Left Arrow 7">
              <a:extLst>
                <a:ext uri="{FF2B5EF4-FFF2-40B4-BE49-F238E27FC236}">
                  <a16:creationId xmlns:a16="http://schemas.microsoft.com/office/drawing/2014/main" id="{C6F30334-8B9A-B946-9E58-72CE3674D0B7}"/>
                </a:ext>
              </a:extLst>
            </p:cNvPr>
            <p:cNvSpPr/>
            <p:nvPr/>
          </p:nvSpPr>
          <p:spPr>
            <a:xfrm>
              <a:off x="5059110" y="1478422"/>
              <a:ext cx="529840" cy="188008"/>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C101D2F-F2D0-214C-BC29-66C24A2FCC37}"/>
                </a:ext>
              </a:extLst>
            </p:cNvPr>
            <p:cNvSpPr txBox="1"/>
            <p:nvPr/>
          </p:nvSpPr>
          <p:spPr>
            <a:xfrm>
              <a:off x="5690075" y="1402854"/>
              <a:ext cx="3185167" cy="328423"/>
            </a:xfrm>
            <a:prstGeom prst="rect">
              <a:avLst/>
            </a:prstGeom>
            <a:noFill/>
          </p:spPr>
          <p:txBody>
            <a:bodyPr wrap="none" rtlCol="0">
              <a:spAutoFit/>
            </a:bodyPr>
            <a:lstStyle/>
            <a:p>
              <a:r>
                <a:rPr lang="en-US" dirty="0"/>
                <a:t>Too high most items ignored, no rules</a:t>
              </a:r>
            </a:p>
          </p:txBody>
        </p:sp>
      </p:grpSp>
      <p:grpSp>
        <p:nvGrpSpPr>
          <p:cNvPr id="19" name="Group 18">
            <a:extLst>
              <a:ext uri="{FF2B5EF4-FFF2-40B4-BE49-F238E27FC236}">
                <a16:creationId xmlns:a16="http://schemas.microsoft.com/office/drawing/2014/main" id="{CDBC3FE0-AA28-5A47-921D-4FB74126460F}"/>
              </a:ext>
            </a:extLst>
          </p:cNvPr>
          <p:cNvGrpSpPr/>
          <p:nvPr/>
        </p:nvGrpSpPr>
        <p:grpSpPr>
          <a:xfrm>
            <a:off x="1237716" y="4485847"/>
            <a:ext cx="3436834" cy="554366"/>
            <a:chOff x="1237716" y="4485847"/>
            <a:chExt cx="3436834" cy="554366"/>
          </a:xfrm>
        </p:grpSpPr>
        <p:sp>
          <p:nvSpPr>
            <p:cNvPr id="14" name="Right Brace 13">
              <a:extLst>
                <a:ext uri="{FF2B5EF4-FFF2-40B4-BE49-F238E27FC236}">
                  <a16:creationId xmlns:a16="http://schemas.microsoft.com/office/drawing/2014/main" id="{024742AD-0B48-1540-BDAC-1B633E4AF94A}"/>
                </a:ext>
              </a:extLst>
            </p:cNvPr>
            <p:cNvSpPr/>
            <p:nvPr/>
          </p:nvSpPr>
          <p:spPr>
            <a:xfrm rot="5400000">
              <a:off x="3904211" y="3931588"/>
              <a:ext cx="216079" cy="1324598"/>
            </a:xfrm>
            <a:prstGeom prst="rightBrace">
              <a:avLst/>
            </a:prstGeom>
            <a:ln w="22225">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EE6C16E7-5517-6146-A9FB-18FADEA2F383}"/>
                </a:ext>
              </a:extLst>
            </p:cNvPr>
            <p:cNvSpPr/>
            <p:nvPr/>
          </p:nvSpPr>
          <p:spPr>
            <a:xfrm rot="5400000">
              <a:off x="1791975" y="3941451"/>
              <a:ext cx="216079" cy="1324598"/>
            </a:xfrm>
            <a:prstGeom prst="rightBrace">
              <a:avLst/>
            </a:prstGeom>
            <a:ln w="22225">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2CADAD0E-D212-8045-A597-84DEC1FB2290}"/>
                </a:ext>
              </a:extLst>
            </p:cNvPr>
            <p:cNvSpPr txBox="1"/>
            <p:nvPr/>
          </p:nvSpPr>
          <p:spPr>
            <a:xfrm>
              <a:off x="3734754" y="4701927"/>
              <a:ext cx="608115" cy="328423"/>
            </a:xfrm>
            <a:prstGeom prst="rect">
              <a:avLst/>
            </a:prstGeom>
            <a:noFill/>
          </p:spPr>
          <p:txBody>
            <a:bodyPr wrap="none" rtlCol="0">
              <a:spAutoFit/>
            </a:bodyPr>
            <a:lstStyle/>
            <a:p>
              <a:r>
                <a:rPr lang="en-US" dirty="0"/>
                <a:t>Set B</a:t>
              </a:r>
            </a:p>
          </p:txBody>
        </p:sp>
        <p:sp>
          <p:nvSpPr>
            <p:cNvPr id="17" name="TextBox 16">
              <a:extLst>
                <a:ext uri="{FF2B5EF4-FFF2-40B4-BE49-F238E27FC236}">
                  <a16:creationId xmlns:a16="http://schemas.microsoft.com/office/drawing/2014/main" id="{199BACE8-B7DE-6A4E-8C4B-C7395FA28E11}"/>
                </a:ext>
              </a:extLst>
            </p:cNvPr>
            <p:cNvSpPr txBox="1"/>
            <p:nvPr/>
          </p:nvSpPr>
          <p:spPr>
            <a:xfrm>
              <a:off x="1673794" y="4711790"/>
              <a:ext cx="608115" cy="328423"/>
            </a:xfrm>
            <a:prstGeom prst="rect">
              <a:avLst/>
            </a:prstGeom>
            <a:noFill/>
          </p:spPr>
          <p:txBody>
            <a:bodyPr wrap="none" rtlCol="0">
              <a:spAutoFit/>
            </a:bodyPr>
            <a:lstStyle/>
            <a:p>
              <a:r>
                <a:rPr lang="en-US" dirty="0"/>
                <a:t>Set A</a:t>
              </a:r>
            </a:p>
          </p:txBody>
        </p:sp>
      </p:grpSp>
      <p:sp>
        <p:nvSpPr>
          <p:cNvPr id="4" name="TextBox 3">
            <a:extLst>
              <a:ext uri="{FF2B5EF4-FFF2-40B4-BE49-F238E27FC236}">
                <a16:creationId xmlns:a16="http://schemas.microsoft.com/office/drawing/2014/main" id="{95E1E6F3-5E6F-7350-3209-ED24C661770C}"/>
              </a:ext>
            </a:extLst>
          </p:cNvPr>
          <p:cNvSpPr txBox="1"/>
          <p:nvPr/>
        </p:nvSpPr>
        <p:spPr>
          <a:xfrm>
            <a:off x="4796117" y="516452"/>
            <a:ext cx="4572000" cy="328423"/>
          </a:xfrm>
          <a:prstGeom prst="rect">
            <a:avLst/>
          </a:prstGeom>
          <a:noFill/>
        </p:spPr>
        <p:txBody>
          <a:bodyPr wrap="square">
            <a:spAutoFit/>
          </a:bodyPr>
          <a:lstStyle/>
          <a:p>
            <a:r>
              <a:rPr lang="en-US" dirty="0"/>
              <a:t>https://</a:t>
            </a:r>
            <a:r>
              <a:rPr lang="en-US" dirty="0" err="1"/>
              <a:t>www.youtube.com</a:t>
            </a:r>
            <a:r>
              <a:rPr lang="en-US" dirty="0"/>
              <a:t>/</a:t>
            </a:r>
            <a:r>
              <a:rPr lang="en-US" dirty="0" err="1"/>
              <a:t>watch?v</a:t>
            </a:r>
            <a:r>
              <a:rPr lang="en-US" dirty="0"/>
              <a:t>=MbhldOiqgX0</a:t>
            </a:r>
          </a:p>
        </p:txBody>
      </p:sp>
    </p:spTree>
    <p:extLst>
      <p:ext uri="{BB962C8B-B14F-4D97-AF65-F5344CB8AC3E}">
        <p14:creationId xmlns:p14="http://schemas.microsoft.com/office/powerpoint/2010/main" val="291588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6462-7F31-3E4E-B7D2-2DE3BE6B5DE0}"/>
              </a:ext>
            </a:extLst>
          </p:cNvPr>
          <p:cNvSpPr>
            <a:spLocks noGrp="1"/>
          </p:cNvSpPr>
          <p:nvPr>
            <p:ph type="title"/>
          </p:nvPr>
        </p:nvSpPr>
        <p:spPr/>
        <p:txBody>
          <a:bodyPr/>
          <a:lstStyle/>
          <a:p>
            <a:r>
              <a:rPr lang="en-US" dirty="0"/>
              <a:t>Association Rules</a:t>
            </a:r>
          </a:p>
        </p:txBody>
      </p:sp>
      <p:sp>
        <p:nvSpPr>
          <p:cNvPr id="4" name="Text Placeholder 3">
            <a:extLst>
              <a:ext uri="{FF2B5EF4-FFF2-40B4-BE49-F238E27FC236}">
                <a16:creationId xmlns:a16="http://schemas.microsoft.com/office/drawing/2014/main" id="{A68274FD-13D4-7F40-B7F9-71CD778E02CB}"/>
              </a:ext>
            </a:extLst>
          </p:cNvPr>
          <p:cNvSpPr>
            <a:spLocks noGrp="1"/>
          </p:cNvSpPr>
          <p:nvPr>
            <p:ph type="body" sz="quarter" idx="14"/>
          </p:nvPr>
        </p:nvSpPr>
        <p:spPr>
          <a:xfrm>
            <a:off x="358776" y="641991"/>
            <a:ext cx="5999821" cy="4191917"/>
          </a:xfrm>
          <a:prstGeom prst="rect">
            <a:avLst/>
          </a:prstGeom>
        </p:spPr>
        <p:txBody>
          <a:bodyPr wrap="square">
            <a:spAutoFit/>
          </a:bodyPr>
          <a:lstStyle/>
          <a:p>
            <a:r>
              <a:rPr lang="en-AU" sz="1800" dirty="0">
                <a:solidFill>
                  <a:srgbClr val="333333"/>
                </a:solidFill>
                <a:latin typeface="+mn-lt"/>
              </a:rPr>
              <a:t>Association rules are an unsupervised </a:t>
            </a:r>
            <a:r>
              <a:rPr lang="en-AU" sz="1800" b="1" dirty="0">
                <a:solidFill>
                  <a:srgbClr val="333333"/>
                </a:solidFill>
                <a:latin typeface="+mn-lt"/>
              </a:rPr>
              <a:t>machine learning* </a:t>
            </a:r>
            <a:r>
              <a:rPr lang="en-AU" sz="1800" dirty="0">
                <a:solidFill>
                  <a:srgbClr val="333333"/>
                </a:solidFill>
                <a:latin typeface="+mn-lt"/>
              </a:rPr>
              <a:t>method whose </a:t>
            </a:r>
            <a:r>
              <a:rPr lang="en-AU" sz="1800" dirty="0">
                <a:solidFill>
                  <a:srgbClr val="333333"/>
                </a:solidFill>
              </a:rPr>
              <a:t>aim is to discover hidden patterns in large amounts of data, in the form of rules that express interesting associations between items.</a:t>
            </a:r>
          </a:p>
          <a:p>
            <a:endParaRPr lang="en-AU" sz="1800" dirty="0">
              <a:solidFill>
                <a:srgbClr val="333333"/>
              </a:solidFill>
              <a:latin typeface="+mn-lt"/>
            </a:endParaRPr>
          </a:p>
          <a:p>
            <a:r>
              <a:rPr lang="en-AU" sz="1800" dirty="0">
                <a:solidFill>
                  <a:srgbClr val="333333"/>
                </a:solidFill>
                <a:latin typeface="+mn-lt"/>
              </a:rPr>
              <a:t>The approach is used widely, in many fields, including recommendation engines, retail analysis of transactions, market basket analysis, clickstream analysis across web pages, inventory optimisation, fraud detection, high risk customer identification, medical diagnosis, protein sequencing, weather forecasting and email filtering.</a:t>
            </a:r>
          </a:p>
          <a:p>
            <a:r>
              <a:rPr lang="en-AU" sz="1800" dirty="0">
                <a:solidFill>
                  <a:srgbClr val="333333"/>
                </a:solidFill>
                <a:latin typeface="+mn-lt"/>
              </a:rPr>
              <a:t>Used by: Netflix,  Amazon , eBay, Wal-Mart, Flipkart, Instacart, etc, etc  </a:t>
            </a:r>
          </a:p>
          <a:p>
            <a:r>
              <a:rPr lang="en-AU" sz="1800" dirty="0">
                <a:solidFill>
                  <a:srgbClr val="333333"/>
                </a:solidFill>
                <a:latin typeface="+mn-lt"/>
              </a:rPr>
              <a:t>					*Machine learning is a subset of AI</a:t>
            </a:r>
          </a:p>
        </p:txBody>
      </p:sp>
      <p:pic>
        <p:nvPicPr>
          <p:cNvPr id="3074" name="Picture 2">
            <a:extLst>
              <a:ext uri="{FF2B5EF4-FFF2-40B4-BE49-F238E27FC236}">
                <a16:creationId xmlns:a16="http://schemas.microsoft.com/office/drawing/2014/main" id="{147C2780-5EC0-5147-8433-1DEE3982B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23" y="947506"/>
            <a:ext cx="2265901" cy="3467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366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1E34-77D8-3A67-AC91-C9582087E15E}"/>
              </a:ext>
            </a:extLst>
          </p:cNvPr>
          <p:cNvSpPr>
            <a:spLocks noGrp="1"/>
          </p:cNvSpPr>
          <p:nvPr>
            <p:ph type="title"/>
          </p:nvPr>
        </p:nvSpPr>
        <p:spPr/>
        <p:txBody>
          <a:bodyPr/>
          <a:lstStyle/>
          <a:p>
            <a:r>
              <a:rPr lang="en-US" b="1" dirty="0"/>
              <a:t>Differential Min Support</a:t>
            </a:r>
            <a:endParaRPr lang="en-US" dirty="0"/>
          </a:p>
        </p:txBody>
      </p:sp>
      <p:graphicFrame>
        <p:nvGraphicFramePr>
          <p:cNvPr id="4" name="Chart 3">
            <a:extLst>
              <a:ext uri="{FF2B5EF4-FFF2-40B4-BE49-F238E27FC236}">
                <a16:creationId xmlns:a16="http://schemas.microsoft.com/office/drawing/2014/main" id="{9E2C759C-4CF7-07C7-3F25-E4449821BA19}"/>
              </a:ext>
            </a:extLst>
          </p:cNvPr>
          <p:cNvGraphicFramePr/>
          <p:nvPr>
            <p:extLst>
              <p:ext uri="{D42A27DB-BD31-4B8C-83A1-F6EECF244321}">
                <p14:modId xmlns:p14="http://schemas.microsoft.com/office/powerpoint/2010/main" val="3517658549"/>
              </p:ext>
            </p:extLst>
          </p:nvPr>
        </p:nvGraphicFramePr>
        <p:xfrm>
          <a:off x="596410" y="1019295"/>
          <a:ext cx="3127845" cy="36028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33597A1C-3718-74A3-DDD0-3232B793B312}"/>
              </a:ext>
            </a:extLst>
          </p:cNvPr>
          <p:cNvGraphicFramePr/>
          <p:nvPr>
            <p:extLst>
              <p:ext uri="{D42A27DB-BD31-4B8C-83A1-F6EECF244321}">
                <p14:modId xmlns:p14="http://schemas.microsoft.com/office/powerpoint/2010/main" val="4255547559"/>
              </p:ext>
            </p:extLst>
          </p:nvPr>
        </p:nvGraphicFramePr>
        <p:xfrm>
          <a:off x="4819996" y="1117950"/>
          <a:ext cx="3069182" cy="360287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26805444-5B17-4CF0-BE6C-6DD53B5AE1EA}"/>
              </a:ext>
            </a:extLst>
          </p:cNvPr>
          <p:cNvSpPr txBox="1"/>
          <p:nvPr/>
        </p:nvSpPr>
        <p:spPr>
          <a:xfrm>
            <a:off x="2160332" y="670340"/>
            <a:ext cx="3991542" cy="328423"/>
          </a:xfrm>
          <a:prstGeom prst="rect">
            <a:avLst/>
          </a:prstGeom>
          <a:noFill/>
        </p:spPr>
        <p:txBody>
          <a:bodyPr wrap="none" rtlCol="0">
            <a:spAutoFit/>
          </a:bodyPr>
          <a:lstStyle/>
          <a:p>
            <a:r>
              <a:rPr lang="en-US" dirty="0"/>
              <a:t>Create different Min Support for different sets</a:t>
            </a:r>
          </a:p>
        </p:txBody>
      </p:sp>
      <p:sp>
        <p:nvSpPr>
          <p:cNvPr id="7" name="Left Arrow 6">
            <a:extLst>
              <a:ext uri="{FF2B5EF4-FFF2-40B4-BE49-F238E27FC236}">
                <a16:creationId xmlns:a16="http://schemas.microsoft.com/office/drawing/2014/main" id="{3B114ACF-DBE4-9F55-E958-96B901DBA880}"/>
              </a:ext>
            </a:extLst>
          </p:cNvPr>
          <p:cNvSpPr/>
          <p:nvPr/>
        </p:nvSpPr>
        <p:spPr>
          <a:xfrm>
            <a:off x="2993781" y="2991355"/>
            <a:ext cx="529840" cy="188008"/>
          </a:xfrm>
          <a:prstGeom prst="lef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a:extLst>
              <a:ext uri="{FF2B5EF4-FFF2-40B4-BE49-F238E27FC236}">
                <a16:creationId xmlns:a16="http://schemas.microsoft.com/office/drawing/2014/main" id="{84CFFAFA-A7A1-99AC-A0C3-575066F8B505}"/>
              </a:ext>
            </a:extLst>
          </p:cNvPr>
          <p:cNvSpPr/>
          <p:nvPr/>
        </p:nvSpPr>
        <p:spPr>
          <a:xfrm>
            <a:off x="8017750" y="3466484"/>
            <a:ext cx="529840" cy="188008"/>
          </a:xfrm>
          <a:prstGeom prst="lef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186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0DED-C46F-9D49-B059-13A81A1B0539}"/>
              </a:ext>
            </a:extLst>
          </p:cNvPr>
          <p:cNvSpPr>
            <a:spLocks noGrp="1"/>
          </p:cNvSpPr>
          <p:nvPr>
            <p:ph type="title"/>
          </p:nvPr>
        </p:nvSpPr>
        <p:spPr>
          <a:xfrm>
            <a:off x="358776" y="178424"/>
            <a:ext cx="7360072" cy="276999"/>
          </a:xfrm>
        </p:spPr>
        <p:txBody>
          <a:bodyPr/>
          <a:lstStyle/>
          <a:p>
            <a:pPr lvl="0" defTabSz="389626">
              <a:lnSpc>
                <a:spcPct val="100000"/>
              </a:lnSpc>
              <a:spcBef>
                <a:spcPts val="0"/>
              </a:spcBef>
              <a:defRPr/>
            </a:pPr>
            <a:r>
              <a:rPr lang="en-AU" dirty="0">
                <a:solidFill>
                  <a:schemeClr val="accent1"/>
                </a:solidFill>
              </a:rPr>
              <a:t>Performance Evaluation of </a:t>
            </a:r>
            <a:r>
              <a:rPr lang="en-AU" dirty="0" err="1">
                <a:solidFill>
                  <a:schemeClr val="accent1"/>
                </a:solidFill>
              </a:rPr>
              <a:t>Apriori</a:t>
            </a:r>
            <a:r>
              <a:rPr lang="en-AU" dirty="0">
                <a:solidFill>
                  <a:schemeClr val="accent1"/>
                </a:solidFill>
              </a:rPr>
              <a:t> and FP-Growth Algorithms</a:t>
            </a:r>
          </a:p>
        </p:txBody>
      </p:sp>
      <p:sp>
        <p:nvSpPr>
          <p:cNvPr id="3" name="Text Placeholder 2">
            <a:extLst>
              <a:ext uri="{FF2B5EF4-FFF2-40B4-BE49-F238E27FC236}">
                <a16:creationId xmlns:a16="http://schemas.microsoft.com/office/drawing/2014/main" id="{64070608-A3FA-7B43-B6D9-A6B8F0E25C5B}"/>
              </a:ext>
            </a:extLst>
          </p:cNvPr>
          <p:cNvSpPr>
            <a:spLocks noGrp="1"/>
          </p:cNvSpPr>
          <p:nvPr>
            <p:ph type="body" sz="quarter" idx="14"/>
          </p:nvPr>
        </p:nvSpPr>
        <p:spPr>
          <a:xfrm>
            <a:off x="1910423" y="3907871"/>
            <a:ext cx="1415707" cy="559412"/>
          </a:xfrm>
        </p:spPr>
        <p:txBody>
          <a:bodyPr/>
          <a:lstStyle/>
          <a:p>
            <a:r>
              <a:rPr lang="en-US" dirty="0"/>
              <a:t>Support = 0.1</a:t>
            </a:r>
          </a:p>
        </p:txBody>
      </p:sp>
      <p:pic>
        <p:nvPicPr>
          <p:cNvPr id="5" name="Picture 4" descr="Chart, line chart&#10;&#10;Description automatically generated">
            <a:extLst>
              <a:ext uri="{FF2B5EF4-FFF2-40B4-BE49-F238E27FC236}">
                <a16:creationId xmlns:a16="http://schemas.microsoft.com/office/drawing/2014/main" id="{BAB7294C-3EFE-6040-A2C5-00FA81003146}"/>
              </a:ext>
            </a:extLst>
          </p:cNvPr>
          <p:cNvPicPr>
            <a:picLocks noChangeAspect="1"/>
          </p:cNvPicPr>
          <p:nvPr/>
        </p:nvPicPr>
        <p:blipFill>
          <a:blip r:embed="rId3"/>
          <a:stretch>
            <a:fillRect/>
          </a:stretch>
        </p:blipFill>
        <p:spPr>
          <a:xfrm>
            <a:off x="137161" y="1005839"/>
            <a:ext cx="4514166" cy="2754630"/>
          </a:xfrm>
          <a:prstGeom prst="rect">
            <a:avLst/>
          </a:prstGeom>
        </p:spPr>
      </p:pic>
      <p:pic>
        <p:nvPicPr>
          <p:cNvPr id="7" name="Picture 6" descr="Chart, line chart&#10;&#10;Description automatically generated">
            <a:extLst>
              <a:ext uri="{FF2B5EF4-FFF2-40B4-BE49-F238E27FC236}">
                <a16:creationId xmlns:a16="http://schemas.microsoft.com/office/drawing/2014/main" id="{80AC1F37-2C99-2B48-A26A-D8125BEC1564}"/>
              </a:ext>
            </a:extLst>
          </p:cNvPr>
          <p:cNvPicPr>
            <a:picLocks noChangeAspect="1"/>
          </p:cNvPicPr>
          <p:nvPr/>
        </p:nvPicPr>
        <p:blipFill>
          <a:blip r:embed="rId4"/>
          <a:stretch>
            <a:fillRect/>
          </a:stretch>
        </p:blipFill>
        <p:spPr>
          <a:xfrm>
            <a:off x="4594860" y="1028699"/>
            <a:ext cx="4429655" cy="2754630"/>
          </a:xfrm>
          <a:prstGeom prst="rect">
            <a:avLst/>
          </a:prstGeom>
        </p:spPr>
      </p:pic>
      <p:sp>
        <p:nvSpPr>
          <p:cNvPr id="8" name="Text Placeholder 2">
            <a:extLst>
              <a:ext uri="{FF2B5EF4-FFF2-40B4-BE49-F238E27FC236}">
                <a16:creationId xmlns:a16="http://schemas.microsoft.com/office/drawing/2014/main" id="{BE6E4DCA-D711-9849-82A9-49FAB2251277}"/>
              </a:ext>
            </a:extLst>
          </p:cNvPr>
          <p:cNvSpPr txBox="1">
            <a:spLocks/>
          </p:cNvSpPr>
          <p:nvPr/>
        </p:nvSpPr>
        <p:spPr>
          <a:xfrm>
            <a:off x="6216133" y="3895252"/>
            <a:ext cx="1415707" cy="559412"/>
          </a:xfrm>
          <a:prstGeom prst="rect">
            <a:avLst/>
          </a:prstGeom>
        </p:spPr>
        <p:txBody>
          <a:bodyPr/>
          <a:lstStyle>
            <a:lvl1pPr marL="0"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1pPr>
            <a:lvl2pPr marL="257175"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2pPr>
            <a:lvl3pPr marL="514350"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3pPr>
            <a:lvl4pPr marL="771525"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4pPr>
            <a:lvl5pPr marL="1071563" indent="0" algn="l" defTabSz="342900" rtl="0" eaLnBrk="1" latinLnBrk="0" hangingPunct="1">
              <a:spcBef>
                <a:spcPct val="20000"/>
              </a:spcBef>
              <a:buFont typeface="Arial" panose="020B0604020202020204" pitchFamily="34" charset="0"/>
              <a:buNone/>
              <a:defRPr sz="1350" kern="1200">
                <a:solidFill>
                  <a:schemeClr val="tx1"/>
                </a:solidFill>
                <a:latin typeface="Calibri" charset="0"/>
                <a:ea typeface="Calibri" charset="0"/>
                <a:cs typeface="Calibri"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Support = 0.5</a:t>
            </a:r>
          </a:p>
        </p:txBody>
      </p:sp>
    </p:spTree>
    <p:extLst>
      <p:ext uri="{BB962C8B-B14F-4D97-AF65-F5344CB8AC3E}">
        <p14:creationId xmlns:p14="http://schemas.microsoft.com/office/powerpoint/2010/main" val="429348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9DBD-F99B-2A59-22EA-B9039900E872}"/>
              </a:ext>
            </a:extLst>
          </p:cNvPr>
          <p:cNvSpPr>
            <a:spLocks noGrp="1"/>
          </p:cNvSpPr>
          <p:nvPr>
            <p:ph type="title"/>
          </p:nvPr>
        </p:nvSpPr>
        <p:spPr>
          <a:xfrm>
            <a:off x="1325707" y="1811827"/>
            <a:ext cx="6871305" cy="1598899"/>
          </a:xfrm>
        </p:spPr>
        <p:txBody>
          <a:bodyPr/>
          <a:lstStyle/>
          <a:p>
            <a:r>
              <a:rPr lang="en-US" dirty="0"/>
              <a:t>Weka and Spark Examples</a:t>
            </a:r>
          </a:p>
        </p:txBody>
      </p:sp>
    </p:spTree>
    <p:extLst>
      <p:ext uri="{BB962C8B-B14F-4D97-AF65-F5344CB8AC3E}">
        <p14:creationId xmlns:p14="http://schemas.microsoft.com/office/powerpoint/2010/main" val="1758967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A3C6-000D-F814-C230-10B0D352FEBF}"/>
              </a:ext>
            </a:extLst>
          </p:cNvPr>
          <p:cNvSpPr>
            <a:spLocks noGrp="1"/>
          </p:cNvSpPr>
          <p:nvPr>
            <p:ph type="title"/>
          </p:nvPr>
        </p:nvSpPr>
        <p:spPr/>
        <p:txBody>
          <a:bodyPr/>
          <a:lstStyle/>
          <a:p>
            <a:r>
              <a:rPr lang="en-US" dirty="0"/>
              <a:t>Course Data File Example</a:t>
            </a:r>
          </a:p>
        </p:txBody>
      </p:sp>
      <p:sp>
        <p:nvSpPr>
          <p:cNvPr id="3" name="Text Placeholder 2">
            <a:extLst>
              <a:ext uri="{FF2B5EF4-FFF2-40B4-BE49-F238E27FC236}">
                <a16:creationId xmlns:a16="http://schemas.microsoft.com/office/drawing/2014/main" id="{0C87BC91-D4AF-9F67-915D-58D24AFDF211}"/>
              </a:ext>
            </a:extLst>
          </p:cNvPr>
          <p:cNvSpPr>
            <a:spLocks noGrp="1"/>
          </p:cNvSpPr>
          <p:nvPr>
            <p:ph type="body" sz="quarter" idx="14"/>
          </p:nvPr>
        </p:nvSpPr>
        <p:spPr>
          <a:xfrm>
            <a:off x="613301" y="1344912"/>
            <a:ext cx="4543160" cy="3798588"/>
          </a:xfrm>
        </p:spPr>
        <p:txBody>
          <a:bodyPr/>
          <a:lstStyle/>
          <a:p>
            <a:r>
              <a:rPr lang="en-US" sz="1600" b="1" dirty="0" err="1">
                <a:latin typeface="Source Code Pro for Powerline" panose="020B0509030403020204" pitchFamily="49" charset="0"/>
                <a:ea typeface="Source Code Pro for Powerline" panose="020B0509030403020204" pitchFamily="49" charset="0"/>
              </a:rPr>
              <a:t>a,b,c,d,e,f,g,h,i,j,k,l,m,n,o,p,s</a:t>
            </a:r>
            <a:endParaRPr lang="en-US" sz="1600" b="1" dirty="0">
              <a:latin typeface="Source Code Pro for Powerline" panose="020B0509030403020204" pitchFamily="49" charset="0"/>
              <a:ea typeface="Source Code Pro for Powerline" panose="020B0509030403020204" pitchFamily="49" charset="0"/>
            </a:endParaRPr>
          </a:p>
          <a:p>
            <a:r>
              <a:rPr lang="en-US" sz="1600" dirty="0" err="1">
                <a:latin typeface="Source Code Pro for Powerline" panose="020B0509030403020204" pitchFamily="49" charset="0"/>
                <a:ea typeface="Source Code Pro for Powerline" panose="020B0509030403020204" pitchFamily="49" charset="0"/>
              </a:rPr>
              <a:t>t,?,t,t,?,t,t,?,t</a:t>
            </a:r>
            <a:r>
              <a:rPr lang="en-US" sz="1600" dirty="0">
                <a:latin typeface="Source Code Pro for Powerline" panose="020B0509030403020204" pitchFamily="49" charset="0"/>
                <a:ea typeface="Source Code Pro for Powerline" panose="020B0509030403020204" pitchFamily="49" charset="0"/>
              </a:rPr>
              <a:t>,?,?,?,t,?,?,t,?</a:t>
            </a:r>
          </a:p>
          <a:p>
            <a:r>
              <a:rPr lang="en-US" sz="1600" dirty="0" err="1">
                <a:latin typeface="Source Code Pro for Powerline" panose="020B0509030403020204" pitchFamily="49" charset="0"/>
                <a:ea typeface="Source Code Pro for Powerline" panose="020B0509030403020204" pitchFamily="49" charset="0"/>
              </a:rPr>
              <a:t>t,t,t</a:t>
            </a:r>
            <a:r>
              <a:rPr lang="en-US" sz="1600" dirty="0">
                <a:latin typeface="Source Code Pro for Powerline" panose="020B0509030403020204" pitchFamily="49" charset="0"/>
                <a:ea typeface="Source Code Pro for Powerline" panose="020B0509030403020204" pitchFamily="49" charset="0"/>
              </a:rPr>
              <a:t>,?,?,t,?,?,?,?,?,</a:t>
            </a:r>
            <a:r>
              <a:rPr lang="en-US" sz="1600" dirty="0" err="1">
                <a:latin typeface="Source Code Pro for Powerline" panose="020B0509030403020204" pitchFamily="49" charset="0"/>
                <a:ea typeface="Source Code Pro for Powerline" panose="020B0509030403020204" pitchFamily="49" charset="0"/>
              </a:rPr>
              <a:t>t,t,?,t</a:t>
            </a:r>
            <a:r>
              <a:rPr lang="en-US" sz="1600" dirty="0">
                <a:latin typeface="Source Code Pro for Powerline" panose="020B0509030403020204" pitchFamily="49" charset="0"/>
                <a:ea typeface="Source Code Pro for Powerline" panose="020B0509030403020204" pitchFamily="49" charset="0"/>
              </a:rPr>
              <a:t>,?,?</a:t>
            </a:r>
          </a:p>
          <a:p>
            <a:r>
              <a:rPr lang="en-US" sz="1600" dirty="0">
                <a:latin typeface="Source Code Pro for Powerline" panose="020B0509030403020204" pitchFamily="49" charset="0"/>
                <a:ea typeface="Source Code Pro for Powerline" panose="020B0509030403020204" pitchFamily="49" charset="0"/>
              </a:rPr>
              <a:t>?,t,?,?,?,</a:t>
            </a:r>
            <a:r>
              <a:rPr lang="en-US" sz="1600" dirty="0" err="1">
                <a:latin typeface="Source Code Pro for Powerline" panose="020B0509030403020204" pitchFamily="49" charset="0"/>
                <a:ea typeface="Source Code Pro for Powerline" panose="020B0509030403020204" pitchFamily="49" charset="0"/>
              </a:rPr>
              <a:t>t,?,t,?,t</a:t>
            </a:r>
            <a:r>
              <a:rPr lang="en-US" sz="1600" dirty="0">
                <a:latin typeface="Source Code Pro for Powerline" panose="020B0509030403020204" pitchFamily="49" charset="0"/>
                <a:ea typeface="Source Code Pro for Powerline" panose="020B0509030403020204" pitchFamily="49" charset="0"/>
              </a:rPr>
              <a:t>,?,?,?,?,t,?,?</a:t>
            </a:r>
          </a:p>
          <a:p>
            <a:r>
              <a:rPr lang="en-US" sz="1600" dirty="0">
                <a:latin typeface="Source Code Pro for Powerline" panose="020B0509030403020204" pitchFamily="49" charset="0"/>
                <a:ea typeface="Source Code Pro for Powerline" panose="020B0509030403020204" pitchFamily="49" charset="0"/>
              </a:rPr>
              <a:t>?,</a:t>
            </a:r>
            <a:r>
              <a:rPr lang="en-US" sz="1600" dirty="0" err="1">
                <a:latin typeface="Source Code Pro for Powerline" panose="020B0509030403020204" pitchFamily="49" charset="0"/>
                <a:ea typeface="Source Code Pro for Powerline" panose="020B0509030403020204" pitchFamily="49" charset="0"/>
              </a:rPr>
              <a:t>t,t</a:t>
            </a:r>
            <a:r>
              <a:rPr lang="en-US" sz="1600" dirty="0">
                <a:latin typeface="Source Code Pro for Powerline" panose="020B0509030403020204" pitchFamily="49" charset="0"/>
                <a:ea typeface="Source Code Pro for Powerline" panose="020B0509030403020204" pitchFamily="49" charset="0"/>
              </a:rPr>
              <a:t>,?,?,?,?,?,?,?,t,?,?,?,?,</a:t>
            </a:r>
            <a:r>
              <a:rPr lang="en-US" sz="1600" dirty="0" err="1">
                <a:latin typeface="Source Code Pro for Powerline" panose="020B0509030403020204" pitchFamily="49" charset="0"/>
                <a:ea typeface="Source Code Pro for Powerline" panose="020B0509030403020204" pitchFamily="49" charset="0"/>
              </a:rPr>
              <a:t>t,t</a:t>
            </a:r>
            <a:endParaRPr lang="en-US" sz="1600" dirty="0">
              <a:latin typeface="Source Code Pro for Powerline" panose="020B0509030403020204" pitchFamily="49" charset="0"/>
              <a:ea typeface="Source Code Pro for Powerline" panose="020B0509030403020204" pitchFamily="49" charset="0"/>
            </a:endParaRPr>
          </a:p>
          <a:p>
            <a:r>
              <a:rPr lang="en-US" sz="1600" dirty="0">
                <a:latin typeface="Source Code Pro for Powerline" panose="020B0509030403020204" pitchFamily="49" charset="0"/>
                <a:ea typeface="Source Code Pro for Powerline" panose="020B0509030403020204" pitchFamily="49" charset="0"/>
              </a:rPr>
              <a:t>t,?,t,?,</a:t>
            </a:r>
            <a:r>
              <a:rPr lang="en-US" sz="1600" dirty="0" err="1">
                <a:latin typeface="Source Code Pro for Powerline" panose="020B0509030403020204" pitchFamily="49" charset="0"/>
                <a:ea typeface="Source Code Pro for Powerline" panose="020B0509030403020204" pitchFamily="49" charset="0"/>
              </a:rPr>
              <a:t>t,t</a:t>
            </a:r>
            <a:r>
              <a:rPr lang="en-US" sz="1600" dirty="0">
                <a:latin typeface="Source Code Pro for Powerline" panose="020B0509030403020204" pitchFamily="49" charset="0"/>
                <a:ea typeface="Source Code Pro for Powerline" panose="020B0509030403020204" pitchFamily="49" charset="0"/>
              </a:rPr>
              <a:t>,?,?,?,?,?,</a:t>
            </a:r>
            <a:r>
              <a:rPr lang="en-US" sz="1600" dirty="0" err="1">
                <a:latin typeface="Source Code Pro for Powerline" panose="020B0509030403020204" pitchFamily="49" charset="0"/>
                <a:ea typeface="Source Code Pro for Powerline" panose="020B0509030403020204" pitchFamily="49" charset="0"/>
              </a:rPr>
              <a:t>t,t,t,?,t</a:t>
            </a:r>
            <a:r>
              <a:rPr lang="en-US" sz="1600" dirty="0">
                <a:latin typeface="Source Code Pro for Powerline" panose="020B0509030403020204" pitchFamily="49" charset="0"/>
                <a:ea typeface="Source Code Pro for Powerline" panose="020B0509030403020204" pitchFamily="49" charset="0"/>
              </a:rPr>
              <a:t>,?</a:t>
            </a:r>
          </a:p>
        </p:txBody>
      </p:sp>
      <p:sp>
        <p:nvSpPr>
          <p:cNvPr id="5" name="TextBox 4">
            <a:extLst>
              <a:ext uri="{FF2B5EF4-FFF2-40B4-BE49-F238E27FC236}">
                <a16:creationId xmlns:a16="http://schemas.microsoft.com/office/drawing/2014/main" id="{B1E36658-485F-2545-DB6A-AAD5A023B25B}"/>
              </a:ext>
            </a:extLst>
          </p:cNvPr>
          <p:cNvSpPr txBox="1"/>
          <p:nvPr/>
        </p:nvSpPr>
        <p:spPr>
          <a:xfrm>
            <a:off x="5455158" y="1601823"/>
            <a:ext cx="2535810" cy="1520416"/>
          </a:xfrm>
          <a:prstGeom prst="rect">
            <a:avLst/>
          </a:prstGeom>
          <a:noFill/>
        </p:spPr>
        <p:txBody>
          <a:bodyPr wrap="square">
            <a:spAutoFit/>
          </a:bodyPr>
          <a:lstStyle/>
          <a:p>
            <a:pPr defTabSz="342900">
              <a:spcBef>
                <a:spcPct val="20000"/>
              </a:spcBef>
            </a:pPr>
            <a:r>
              <a:rPr lang="en-US" sz="1600" dirty="0">
                <a:latin typeface="Source Code Pro for Powerline" panose="020B0509030403020204" pitchFamily="49" charset="0"/>
                <a:ea typeface="Source Code Pro for Powerline" panose="020B0509030403020204" pitchFamily="49" charset="0"/>
                <a:cs typeface="Calibri" charset="0"/>
              </a:rPr>
              <a:t>f a c d g </a:t>
            </a:r>
            <a:r>
              <a:rPr lang="en-US" sz="1600" dirty="0" err="1">
                <a:latin typeface="Source Code Pro for Powerline" panose="020B0509030403020204" pitchFamily="49" charset="0"/>
                <a:ea typeface="Source Code Pro for Powerline" panose="020B0509030403020204" pitchFamily="49" charset="0"/>
                <a:cs typeface="Calibri" charset="0"/>
              </a:rPr>
              <a:t>i</a:t>
            </a:r>
            <a:r>
              <a:rPr lang="en-US" sz="1600" dirty="0">
                <a:latin typeface="Source Code Pro for Powerline" panose="020B0509030403020204" pitchFamily="49" charset="0"/>
                <a:ea typeface="Source Code Pro for Powerline" panose="020B0509030403020204" pitchFamily="49" charset="0"/>
                <a:cs typeface="Calibri" charset="0"/>
              </a:rPr>
              <a:t> m p</a:t>
            </a:r>
          </a:p>
          <a:p>
            <a:pPr defTabSz="342900">
              <a:spcBef>
                <a:spcPct val="20000"/>
              </a:spcBef>
            </a:pPr>
            <a:r>
              <a:rPr lang="en-US" sz="1600" dirty="0">
                <a:latin typeface="Source Code Pro for Powerline" panose="020B0509030403020204" pitchFamily="49" charset="0"/>
                <a:ea typeface="Source Code Pro for Powerline" panose="020B0509030403020204" pitchFamily="49" charset="0"/>
                <a:cs typeface="Calibri" charset="0"/>
              </a:rPr>
              <a:t>a b c f l m o</a:t>
            </a:r>
          </a:p>
          <a:p>
            <a:pPr defTabSz="342900">
              <a:spcBef>
                <a:spcPct val="20000"/>
              </a:spcBef>
            </a:pPr>
            <a:r>
              <a:rPr lang="en-US" sz="1600" dirty="0">
                <a:latin typeface="Source Code Pro for Powerline" panose="020B0509030403020204" pitchFamily="49" charset="0"/>
                <a:ea typeface="Source Code Pro for Powerline" panose="020B0509030403020204" pitchFamily="49" charset="0"/>
                <a:cs typeface="Calibri" charset="0"/>
              </a:rPr>
              <a:t>b f h j o</a:t>
            </a:r>
          </a:p>
          <a:p>
            <a:pPr defTabSz="342900">
              <a:spcBef>
                <a:spcPct val="20000"/>
              </a:spcBef>
            </a:pPr>
            <a:r>
              <a:rPr lang="en-US" sz="1600" dirty="0">
                <a:latin typeface="Source Code Pro for Powerline" panose="020B0509030403020204" pitchFamily="49" charset="0"/>
                <a:ea typeface="Source Code Pro for Powerline" panose="020B0509030403020204" pitchFamily="49" charset="0"/>
                <a:cs typeface="Calibri" charset="0"/>
              </a:rPr>
              <a:t>b c k s p</a:t>
            </a:r>
          </a:p>
          <a:p>
            <a:pPr defTabSz="342900">
              <a:spcBef>
                <a:spcPct val="20000"/>
              </a:spcBef>
            </a:pPr>
            <a:r>
              <a:rPr lang="en-US" sz="1600" dirty="0">
                <a:latin typeface="Source Code Pro for Powerline" panose="020B0509030403020204" pitchFamily="49" charset="0"/>
                <a:ea typeface="Source Code Pro for Powerline" panose="020B0509030403020204" pitchFamily="49" charset="0"/>
                <a:cs typeface="Calibri" charset="0"/>
              </a:rPr>
              <a:t>a f c e l p m n</a:t>
            </a:r>
          </a:p>
        </p:txBody>
      </p:sp>
      <p:sp>
        <p:nvSpPr>
          <p:cNvPr id="6" name="TextBox 5">
            <a:extLst>
              <a:ext uri="{FF2B5EF4-FFF2-40B4-BE49-F238E27FC236}">
                <a16:creationId xmlns:a16="http://schemas.microsoft.com/office/drawing/2014/main" id="{B3FD8170-57AF-0EDD-96AF-7301601A19D3}"/>
              </a:ext>
            </a:extLst>
          </p:cNvPr>
          <p:cNvSpPr txBox="1"/>
          <p:nvPr/>
        </p:nvSpPr>
        <p:spPr>
          <a:xfrm>
            <a:off x="681487" y="793630"/>
            <a:ext cx="2652906" cy="328423"/>
          </a:xfrm>
          <a:prstGeom prst="rect">
            <a:avLst/>
          </a:prstGeom>
          <a:noFill/>
        </p:spPr>
        <p:txBody>
          <a:bodyPr wrap="none" rtlCol="0">
            <a:spAutoFit/>
          </a:bodyPr>
          <a:lstStyle/>
          <a:p>
            <a:r>
              <a:rPr lang="en-US" dirty="0"/>
              <a:t>5 examples of Student courses </a:t>
            </a:r>
          </a:p>
        </p:txBody>
      </p:sp>
      <p:sp>
        <p:nvSpPr>
          <p:cNvPr id="7" name="Left Brace 6">
            <a:extLst>
              <a:ext uri="{FF2B5EF4-FFF2-40B4-BE49-F238E27FC236}">
                <a16:creationId xmlns:a16="http://schemas.microsoft.com/office/drawing/2014/main" id="{51212BAA-77D1-DBF9-05F7-EE90FBB8FE7F}"/>
              </a:ext>
            </a:extLst>
          </p:cNvPr>
          <p:cNvSpPr/>
          <p:nvPr/>
        </p:nvSpPr>
        <p:spPr>
          <a:xfrm rot="16200000">
            <a:off x="2550585" y="1645065"/>
            <a:ext cx="340489" cy="3917492"/>
          </a:xfrm>
          <a:prstGeom prst="leftBrace">
            <a:avLst/>
          </a:prstGeom>
          <a:ln w="22225"/>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5EDC252-DA5C-F084-91D2-CECD2EE5365A}"/>
              </a:ext>
            </a:extLst>
          </p:cNvPr>
          <p:cNvSpPr txBox="1"/>
          <p:nvPr/>
        </p:nvSpPr>
        <p:spPr>
          <a:xfrm>
            <a:off x="2250141" y="3917576"/>
            <a:ext cx="1277786" cy="328423"/>
          </a:xfrm>
          <a:prstGeom prst="rect">
            <a:avLst/>
          </a:prstGeom>
          <a:noFill/>
        </p:spPr>
        <p:txBody>
          <a:bodyPr wrap="none" rtlCol="0">
            <a:spAutoFit/>
          </a:bodyPr>
          <a:lstStyle/>
          <a:p>
            <a:r>
              <a:rPr lang="en-US" dirty="0" err="1"/>
              <a:t>course.arf</a:t>
            </a:r>
            <a:r>
              <a:rPr lang="en-US" dirty="0"/>
              <a:t> file</a:t>
            </a:r>
          </a:p>
        </p:txBody>
      </p:sp>
    </p:spTree>
    <p:extLst>
      <p:ext uri="{BB962C8B-B14F-4D97-AF65-F5344CB8AC3E}">
        <p14:creationId xmlns:p14="http://schemas.microsoft.com/office/powerpoint/2010/main" val="113858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1A3E7-43AE-0FAB-6294-7466E1649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9194F5-BA4A-3A53-2FFB-25788F902E4F}"/>
              </a:ext>
            </a:extLst>
          </p:cNvPr>
          <p:cNvSpPr>
            <a:spLocks noGrp="1"/>
          </p:cNvSpPr>
          <p:nvPr>
            <p:ph type="title"/>
          </p:nvPr>
        </p:nvSpPr>
        <p:spPr/>
        <p:txBody>
          <a:bodyPr/>
          <a:lstStyle/>
          <a:p>
            <a:r>
              <a:rPr lang="en-US" dirty="0" err="1"/>
              <a:t>Apriori</a:t>
            </a:r>
            <a:r>
              <a:rPr lang="en-US" dirty="0"/>
              <a:t>: The Resulting Rules and their Metrics</a:t>
            </a:r>
          </a:p>
        </p:txBody>
      </p:sp>
      <p:graphicFrame>
        <p:nvGraphicFramePr>
          <p:cNvPr id="4" name="Table 3">
            <a:extLst>
              <a:ext uri="{FF2B5EF4-FFF2-40B4-BE49-F238E27FC236}">
                <a16:creationId xmlns:a16="http://schemas.microsoft.com/office/drawing/2014/main" id="{9828C572-1F30-42FE-824E-0F126E119D0E}"/>
              </a:ext>
            </a:extLst>
          </p:cNvPr>
          <p:cNvGraphicFramePr>
            <a:graphicFrameLocks noGrp="1"/>
          </p:cNvGraphicFramePr>
          <p:nvPr>
            <p:extLst>
              <p:ext uri="{D42A27DB-BD31-4B8C-83A1-F6EECF244321}">
                <p14:modId xmlns:p14="http://schemas.microsoft.com/office/powerpoint/2010/main" val="3545699050"/>
              </p:ext>
            </p:extLst>
          </p:nvPr>
        </p:nvGraphicFramePr>
        <p:xfrm>
          <a:off x="884731" y="1647223"/>
          <a:ext cx="6493952" cy="2748608"/>
        </p:xfrm>
        <a:graphic>
          <a:graphicData uri="http://schemas.openxmlformats.org/drawingml/2006/table">
            <a:tbl>
              <a:tblPr firstRow="1" firstCol="1" bandRow="1">
                <a:tableStyleId>{5C22544A-7EE6-4342-B048-85BDC9FD1C3A}</a:tableStyleId>
              </a:tblPr>
              <a:tblGrid>
                <a:gridCol w="566080">
                  <a:extLst>
                    <a:ext uri="{9D8B030D-6E8A-4147-A177-3AD203B41FA5}">
                      <a16:colId xmlns:a16="http://schemas.microsoft.com/office/drawing/2014/main" val="957431234"/>
                    </a:ext>
                  </a:extLst>
                </a:gridCol>
                <a:gridCol w="857177">
                  <a:extLst>
                    <a:ext uri="{9D8B030D-6E8A-4147-A177-3AD203B41FA5}">
                      <a16:colId xmlns:a16="http://schemas.microsoft.com/office/drawing/2014/main" val="2025954855"/>
                    </a:ext>
                  </a:extLst>
                </a:gridCol>
                <a:gridCol w="901895">
                  <a:extLst>
                    <a:ext uri="{9D8B030D-6E8A-4147-A177-3AD203B41FA5}">
                      <a16:colId xmlns:a16="http://schemas.microsoft.com/office/drawing/2014/main" val="3143972535"/>
                    </a:ext>
                  </a:extLst>
                </a:gridCol>
                <a:gridCol w="1327610">
                  <a:extLst>
                    <a:ext uri="{9D8B030D-6E8A-4147-A177-3AD203B41FA5}">
                      <a16:colId xmlns:a16="http://schemas.microsoft.com/office/drawing/2014/main" val="3228658877"/>
                    </a:ext>
                  </a:extLst>
                </a:gridCol>
                <a:gridCol w="626076">
                  <a:extLst>
                    <a:ext uri="{9D8B030D-6E8A-4147-A177-3AD203B41FA5}">
                      <a16:colId xmlns:a16="http://schemas.microsoft.com/office/drawing/2014/main" val="550310506"/>
                    </a:ext>
                  </a:extLst>
                </a:gridCol>
                <a:gridCol w="947914">
                  <a:extLst>
                    <a:ext uri="{9D8B030D-6E8A-4147-A177-3AD203B41FA5}">
                      <a16:colId xmlns:a16="http://schemas.microsoft.com/office/drawing/2014/main" val="1160398337"/>
                    </a:ext>
                  </a:extLst>
                </a:gridCol>
                <a:gridCol w="1267200">
                  <a:extLst>
                    <a:ext uri="{9D8B030D-6E8A-4147-A177-3AD203B41FA5}">
                      <a16:colId xmlns:a16="http://schemas.microsoft.com/office/drawing/2014/main" val="2099520640"/>
                    </a:ext>
                  </a:extLst>
                </a:gridCol>
              </a:tblGrid>
              <a:tr h="277024">
                <a:tc>
                  <a:txBody>
                    <a:bodyPr/>
                    <a:lstStyle/>
                    <a:p>
                      <a:r>
                        <a:rPr lang="en-US" sz="1600" b="0">
                          <a:effectLst/>
                        </a:rPr>
                        <a:t>N</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If</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Then</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0" dirty="0">
                          <a:effectLst/>
                        </a:rPr>
                        <a:t>Confidence</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0">
                          <a:effectLst/>
                        </a:rPr>
                        <a:t>Lift</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0">
                          <a:effectLst/>
                        </a:rPr>
                        <a:t>Leverage</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AU" sz="1600" b="0" dirty="0">
                          <a:effectLst/>
                        </a:rPr>
                        <a:t>Conviction</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9448180"/>
                  </a:ext>
                </a:extLst>
              </a:tr>
              <a:tr h="218939">
                <a:tc>
                  <a:txBody>
                    <a:bodyPr/>
                    <a:lstStyle/>
                    <a:p>
                      <a:r>
                        <a:rPr lang="en-US" sz="1600" b="0" dirty="0">
                          <a:effectLst/>
                        </a:rPr>
                        <a:t>1</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a</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c</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1.25</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0.12</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0.6</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5806574"/>
                  </a:ext>
                </a:extLst>
              </a:tr>
              <a:tr h="218939">
                <a:tc>
                  <a:txBody>
                    <a:bodyPr/>
                    <a:lstStyle/>
                    <a:p>
                      <a:r>
                        <a:rPr lang="en-US" sz="1600" b="0">
                          <a:effectLst/>
                        </a:rPr>
                        <a:t>2</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a</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f</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1.25</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0.12</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0.6</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5682529"/>
                  </a:ext>
                </a:extLst>
              </a:tr>
              <a:tr h="218939">
                <a:tc>
                  <a:txBody>
                    <a:bodyPr/>
                    <a:lstStyle/>
                    <a:p>
                      <a:r>
                        <a:rPr lang="en-US" sz="1600" b="0" dirty="0">
                          <a:effectLst/>
                          <a:latin typeface="Calibri" panose="020F0502020204030204" pitchFamily="34" charset="0"/>
                          <a:ea typeface="Calibri" panose="020F0502020204030204" pitchFamily="34" charset="0"/>
                          <a:cs typeface="Times New Roman" panose="02020603050405020304" pitchFamily="18" charset="0"/>
                        </a:rPr>
                        <a:t>3</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m</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a</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1.67</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0.24</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1.2</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8617644"/>
                  </a:ext>
                </a:extLst>
              </a:tr>
              <a:tr h="218939">
                <a:tc>
                  <a:txBody>
                    <a:bodyPr/>
                    <a:lstStyle/>
                    <a:p>
                      <a:r>
                        <a:rPr lang="en-US" sz="1600" b="0" dirty="0">
                          <a:effectLst/>
                          <a:latin typeface="Calibri" panose="020F0502020204030204" pitchFamily="34" charset="0"/>
                          <a:ea typeface="Calibri" panose="020F0502020204030204" pitchFamily="34" charset="0"/>
                          <a:cs typeface="Times New Roman" panose="02020603050405020304" pitchFamily="18" charset="0"/>
                        </a:rPr>
                        <a:t>4</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a</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m</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1.67</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0.24</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1.2</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0926089"/>
                  </a:ext>
                </a:extLst>
              </a:tr>
              <a:tr h="218939">
                <a:tc>
                  <a:txBody>
                    <a:bodyPr/>
                    <a:lstStyle/>
                    <a:p>
                      <a:r>
                        <a:rPr lang="en-US" sz="1600" b="0" dirty="0">
                          <a:effectLst/>
                          <a:latin typeface="Calibri" panose="020F0502020204030204" pitchFamily="34" charset="0"/>
                          <a:ea typeface="Calibri" panose="020F0502020204030204" pitchFamily="34" charset="0"/>
                          <a:cs typeface="Times New Roman" panose="02020603050405020304" pitchFamily="18" charset="0"/>
                        </a:rPr>
                        <a:t>5</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m</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c</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1.25</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0.12</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0.6</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2408538"/>
                  </a:ext>
                </a:extLst>
              </a:tr>
              <a:tr h="218939">
                <a:tc>
                  <a:txBody>
                    <a:bodyPr/>
                    <a:lstStyle/>
                    <a:p>
                      <a:r>
                        <a:rPr lang="en-US" sz="1600" b="0" dirty="0">
                          <a:effectLst/>
                          <a:latin typeface="Calibri" panose="020F0502020204030204" pitchFamily="34" charset="0"/>
                          <a:ea typeface="Calibri" panose="020F0502020204030204" pitchFamily="34" charset="0"/>
                          <a:cs typeface="Times New Roman" panose="02020603050405020304" pitchFamily="18" charset="0"/>
                        </a:rPr>
                        <a:t>6</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p</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c</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1.25</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0.12</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0.6</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6046559"/>
                  </a:ext>
                </a:extLst>
              </a:tr>
              <a:tr h="218939">
                <a:tc>
                  <a:txBody>
                    <a:bodyPr/>
                    <a:lstStyle/>
                    <a:p>
                      <a:r>
                        <a:rPr lang="en-US" sz="1600" b="0" dirty="0">
                          <a:effectLst/>
                          <a:latin typeface="Calibri" panose="020F0502020204030204" pitchFamily="34" charset="0"/>
                          <a:ea typeface="Calibri" panose="020F0502020204030204" pitchFamily="34" charset="0"/>
                          <a:cs typeface="Times New Roman" panose="02020603050405020304" pitchFamily="18" charset="0"/>
                        </a:rPr>
                        <a:t>7</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m</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f</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1.25</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0.12</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0.6</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9873476"/>
                  </a:ext>
                </a:extLst>
              </a:tr>
              <a:tr h="218939">
                <a:tc>
                  <a:txBody>
                    <a:bodyPr/>
                    <a:lstStyle/>
                    <a:p>
                      <a:r>
                        <a:rPr lang="en-US" sz="1600" b="0" dirty="0">
                          <a:effectLst/>
                        </a:rPr>
                        <a:t>8</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c, f</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a</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1.67</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0.24</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1.2</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075021"/>
                  </a:ext>
                </a:extLst>
              </a:tr>
              <a:tr h="218939">
                <a:tc>
                  <a:txBody>
                    <a:bodyPr/>
                    <a:lstStyle/>
                    <a:p>
                      <a:r>
                        <a:rPr lang="en-US" sz="1600" b="0" dirty="0">
                          <a:effectLst/>
                          <a:latin typeface="Calibri" panose="020F0502020204030204" pitchFamily="34" charset="0"/>
                          <a:ea typeface="Calibri" panose="020F0502020204030204" pitchFamily="34" charset="0"/>
                          <a:cs typeface="Times New Roman" panose="02020603050405020304" pitchFamily="18" charset="0"/>
                        </a:rPr>
                        <a:t>9</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a, f</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c</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1.25</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0.12</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0.6</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4017943"/>
                  </a:ext>
                </a:extLst>
              </a:tr>
              <a:tr h="277024">
                <a:tc>
                  <a:txBody>
                    <a:bodyPr/>
                    <a:lstStyle/>
                    <a:p>
                      <a:r>
                        <a:rPr lang="en-US" sz="1600" b="0" dirty="0">
                          <a:effectLst/>
                        </a:rPr>
                        <a:t>10</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a, c</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f</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1.25</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0.12</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0.6</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0022885"/>
                  </a:ext>
                </a:extLst>
              </a:tr>
            </a:tbl>
          </a:graphicData>
        </a:graphic>
      </p:graphicFrame>
      <p:sp>
        <p:nvSpPr>
          <p:cNvPr id="7" name="TextBox 6">
            <a:extLst>
              <a:ext uri="{FF2B5EF4-FFF2-40B4-BE49-F238E27FC236}">
                <a16:creationId xmlns:a16="http://schemas.microsoft.com/office/drawing/2014/main" id="{4031C6A8-B867-DC29-13D1-FC7FF0C71E07}"/>
              </a:ext>
            </a:extLst>
          </p:cNvPr>
          <p:cNvSpPr txBox="1"/>
          <p:nvPr/>
        </p:nvSpPr>
        <p:spPr>
          <a:xfrm>
            <a:off x="460800" y="741600"/>
            <a:ext cx="5947910" cy="328423"/>
          </a:xfrm>
          <a:prstGeom prst="rect">
            <a:avLst/>
          </a:prstGeom>
          <a:noFill/>
        </p:spPr>
        <p:txBody>
          <a:bodyPr wrap="none" rtlCol="0">
            <a:spAutoFit/>
          </a:bodyPr>
          <a:lstStyle/>
          <a:p>
            <a:r>
              <a:rPr lang="en-US" dirty="0"/>
              <a:t>Results Weka:  </a:t>
            </a:r>
            <a:r>
              <a:rPr lang="en-US" dirty="0" err="1"/>
              <a:t>Apriori</a:t>
            </a:r>
            <a:r>
              <a:rPr lang="en-US" dirty="0"/>
              <a:t> -N 10 -T 0 -C 0.9 -D 0.05 -U 1.0 -M 0.1 –S -1.0 –c -1</a:t>
            </a:r>
          </a:p>
        </p:txBody>
      </p:sp>
      <p:sp>
        <p:nvSpPr>
          <p:cNvPr id="9" name="TextBox 8">
            <a:extLst>
              <a:ext uri="{FF2B5EF4-FFF2-40B4-BE49-F238E27FC236}">
                <a16:creationId xmlns:a16="http://schemas.microsoft.com/office/drawing/2014/main" id="{F8A1244C-B15E-DE06-59E4-645CB7AE4100}"/>
              </a:ext>
            </a:extLst>
          </p:cNvPr>
          <p:cNvSpPr txBox="1"/>
          <p:nvPr/>
        </p:nvSpPr>
        <p:spPr>
          <a:xfrm>
            <a:off x="6487806" y="747669"/>
            <a:ext cx="1865895" cy="328423"/>
          </a:xfrm>
          <a:prstGeom prst="rect">
            <a:avLst/>
          </a:prstGeom>
          <a:noFill/>
        </p:spPr>
        <p:txBody>
          <a:bodyPr wrap="none" rtlCol="0">
            <a:spAutoFit/>
          </a:bodyPr>
          <a:lstStyle/>
          <a:p>
            <a:r>
              <a:rPr lang="en-US" dirty="0">
                <a:solidFill>
                  <a:srgbClr val="FF0000"/>
                </a:solidFill>
              </a:rPr>
              <a:t>Do WEKA Example -&gt;</a:t>
            </a:r>
          </a:p>
        </p:txBody>
      </p:sp>
    </p:spTree>
    <p:extLst>
      <p:ext uri="{BB962C8B-B14F-4D97-AF65-F5344CB8AC3E}">
        <p14:creationId xmlns:p14="http://schemas.microsoft.com/office/powerpoint/2010/main" val="3716334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5541-E2C9-1640-B718-7EC9362BC4BC}"/>
              </a:ext>
            </a:extLst>
          </p:cNvPr>
          <p:cNvSpPr>
            <a:spLocks noGrp="1"/>
          </p:cNvSpPr>
          <p:nvPr>
            <p:ph type="title"/>
          </p:nvPr>
        </p:nvSpPr>
        <p:spPr/>
        <p:txBody>
          <a:bodyPr/>
          <a:lstStyle/>
          <a:p>
            <a:r>
              <a:rPr lang="en-US" dirty="0" err="1"/>
              <a:t>FPGrowth</a:t>
            </a:r>
            <a:r>
              <a:rPr lang="en-US" dirty="0"/>
              <a:t>: The Resulting Rules and their Metrics</a:t>
            </a:r>
          </a:p>
        </p:txBody>
      </p:sp>
      <p:graphicFrame>
        <p:nvGraphicFramePr>
          <p:cNvPr id="4" name="Table 3">
            <a:extLst>
              <a:ext uri="{FF2B5EF4-FFF2-40B4-BE49-F238E27FC236}">
                <a16:creationId xmlns:a16="http://schemas.microsoft.com/office/drawing/2014/main" id="{07D7B182-822C-4F43-82AF-1DE317817D9F}"/>
              </a:ext>
            </a:extLst>
          </p:cNvPr>
          <p:cNvGraphicFramePr>
            <a:graphicFrameLocks noGrp="1"/>
          </p:cNvGraphicFramePr>
          <p:nvPr>
            <p:extLst>
              <p:ext uri="{D42A27DB-BD31-4B8C-83A1-F6EECF244321}">
                <p14:modId xmlns:p14="http://schemas.microsoft.com/office/powerpoint/2010/main" val="2839350121"/>
              </p:ext>
            </p:extLst>
          </p:nvPr>
        </p:nvGraphicFramePr>
        <p:xfrm>
          <a:off x="1074513" y="1522096"/>
          <a:ext cx="6493952" cy="2748608"/>
        </p:xfrm>
        <a:graphic>
          <a:graphicData uri="http://schemas.openxmlformats.org/drawingml/2006/table">
            <a:tbl>
              <a:tblPr firstRow="1" firstCol="1" bandRow="1">
                <a:tableStyleId>{5C22544A-7EE6-4342-B048-85BDC9FD1C3A}</a:tableStyleId>
              </a:tblPr>
              <a:tblGrid>
                <a:gridCol w="566080">
                  <a:extLst>
                    <a:ext uri="{9D8B030D-6E8A-4147-A177-3AD203B41FA5}">
                      <a16:colId xmlns:a16="http://schemas.microsoft.com/office/drawing/2014/main" val="957431234"/>
                    </a:ext>
                  </a:extLst>
                </a:gridCol>
                <a:gridCol w="857177">
                  <a:extLst>
                    <a:ext uri="{9D8B030D-6E8A-4147-A177-3AD203B41FA5}">
                      <a16:colId xmlns:a16="http://schemas.microsoft.com/office/drawing/2014/main" val="2025954855"/>
                    </a:ext>
                  </a:extLst>
                </a:gridCol>
                <a:gridCol w="901895">
                  <a:extLst>
                    <a:ext uri="{9D8B030D-6E8A-4147-A177-3AD203B41FA5}">
                      <a16:colId xmlns:a16="http://schemas.microsoft.com/office/drawing/2014/main" val="3143972535"/>
                    </a:ext>
                  </a:extLst>
                </a:gridCol>
                <a:gridCol w="1181118">
                  <a:extLst>
                    <a:ext uri="{9D8B030D-6E8A-4147-A177-3AD203B41FA5}">
                      <a16:colId xmlns:a16="http://schemas.microsoft.com/office/drawing/2014/main" val="3228658877"/>
                    </a:ext>
                  </a:extLst>
                </a:gridCol>
                <a:gridCol w="772568">
                  <a:extLst>
                    <a:ext uri="{9D8B030D-6E8A-4147-A177-3AD203B41FA5}">
                      <a16:colId xmlns:a16="http://schemas.microsoft.com/office/drawing/2014/main" val="550310506"/>
                    </a:ext>
                  </a:extLst>
                </a:gridCol>
                <a:gridCol w="947914">
                  <a:extLst>
                    <a:ext uri="{9D8B030D-6E8A-4147-A177-3AD203B41FA5}">
                      <a16:colId xmlns:a16="http://schemas.microsoft.com/office/drawing/2014/main" val="1160398337"/>
                    </a:ext>
                  </a:extLst>
                </a:gridCol>
                <a:gridCol w="1267200">
                  <a:extLst>
                    <a:ext uri="{9D8B030D-6E8A-4147-A177-3AD203B41FA5}">
                      <a16:colId xmlns:a16="http://schemas.microsoft.com/office/drawing/2014/main" val="2099520640"/>
                    </a:ext>
                  </a:extLst>
                </a:gridCol>
              </a:tblGrid>
              <a:tr h="277024">
                <a:tc>
                  <a:txBody>
                    <a:bodyPr/>
                    <a:lstStyle/>
                    <a:p>
                      <a:r>
                        <a:rPr lang="en-US" sz="1600" b="0">
                          <a:effectLst/>
                        </a:rPr>
                        <a:t>N</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If</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Then</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0">
                          <a:effectLst/>
                        </a:rPr>
                        <a:t>Confidence</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0">
                          <a:effectLst/>
                        </a:rPr>
                        <a:t>Lift</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0">
                          <a:effectLst/>
                        </a:rPr>
                        <a:t>Leverage</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AU" sz="1600" b="0" dirty="0">
                          <a:effectLst/>
                        </a:rPr>
                        <a:t>Conviction</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9448180"/>
                  </a:ext>
                </a:extLst>
              </a:tr>
              <a:tr h="218939">
                <a:tc>
                  <a:txBody>
                    <a:bodyPr/>
                    <a:lstStyle/>
                    <a:p>
                      <a:r>
                        <a:rPr lang="en-US" sz="1600" b="0">
                          <a:effectLst/>
                        </a:rPr>
                        <a:t>1</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m</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f</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1.25</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0.12</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0.6</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9873476"/>
                  </a:ext>
                </a:extLst>
              </a:tr>
              <a:tr h="218939">
                <a:tc>
                  <a:txBody>
                    <a:bodyPr/>
                    <a:lstStyle/>
                    <a:p>
                      <a:r>
                        <a:rPr lang="en-US" sz="1600" b="0">
                          <a:effectLst/>
                        </a:rPr>
                        <a:t>2</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a</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f</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1.25</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0.12</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0.6</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8615863"/>
                  </a:ext>
                </a:extLst>
              </a:tr>
              <a:tr h="218939">
                <a:tc>
                  <a:txBody>
                    <a:bodyPr/>
                    <a:lstStyle/>
                    <a:p>
                      <a:r>
                        <a:rPr lang="en-US" sz="1600" b="0">
                          <a:effectLst/>
                        </a:rPr>
                        <a:t>3</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p</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c</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1.25</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0.12</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0.6</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3398192"/>
                  </a:ext>
                </a:extLst>
              </a:tr>
              <a:tr h="218939">
                <a:tc>
                  <a:txBody>
                    <a:bodyPr/>
                    <a:lstStyle/>
                    <a:p>
                      <a:r>
                        <a:rPr lang="en-US" sz="1600" b="0">
                          <a:effectLst/>
                        </a:rPr>
                        <a:t>4</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m</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c</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1.25</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0.12</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0.6</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2006000"/>
                  </a:ext>
                </a:extLst>
              </a:tr>
              <a:tr h="218939">
                <a:tc>
                  <a:txBody>
                    <a:bodyPr/>
                    <a:lstStyle/>
                    <a:p>
                      <a:r>
                        <a:rPr lang="en-US" sz="1600" b="0">
                          <a:effectLst/>
                        </a:rPr>
                        <a:t>5</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a</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c</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1.25</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0.12</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0.6</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386894"/>
                  </a:ext>
                </a:extLst>
              </a:tr>
              <a:tr h="218939">
                <a:tc>
                  <a:txBody>
                    <a:bodyPr/>
                    <a:lstStyle/>
                    <a:p>
                      <a:r>
                        <a:rPr lang="en-US" sz="1600" b="0">
                          <a:effectLst/>
                        </a:rPr>
                        <a:t>6</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m</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a</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1.67</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0.24</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4582880"/>
                  </a:ext>
                </a:extLst>
              </a:tr>
              <a:tr h="218939">
                <a:tc>
                  <a:txBody>
                    <a:bodyPr/>
                    <a:lstStyle/>
                    <a:p>
                      <a:r>
                        <a:rPr lang="en-US" sz="1600" b="0">
                          <a:effectLst/>
                        </a:rPr>
                        <a:t>7</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a</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m</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1.67</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0.24</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1500399"/>
                  </a:ext>
                </a:extLst>
              </a:tr>
              <a:tr h="218939">
                <a:tc>
                  <a:txBody>
                    <a:bodyPr/>
                    <a:lstStyle/>
                    <a:p>
                      <a:r>
                        <a:rPr lang="en-US" sz="1600" b="0" dirty="0">
                          <a:effectLst/>
                        </a:rPr>
                        <a:t>8</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f, c</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a:effectLst/>
                        </a:rPr>
                        <a:t>m</a:t>
                      </a:r>
                      <a:endParaRPr lang="en-AU"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1.67</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0.24</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1.2</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075021"/>
                  </a:ext>
                </a:extLst>
              </a:tr>
              <a:tr h="218939">
                <a:tc>
                  <a:txBody>
                    <a:bodyPr/>
                    <a:lstStyle/>
                    <a:p>
                      <a:r>
                        <a:rPr lang="en-US" sz="1600" b="0">
                          <a:effectLst/>
                        </a:rPr>
                        <a:t>8</a:t>
                      </a:r>
                      <a:endParaRPr lang="en-AU" sz="16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m</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err="1">
                          <a:effectLst/>
                          <a:latin typeface="Calibri" panose="020F0502020204030204" pitchFamily="34" charset="0"/>
                          <a:ea typeface="Calibri" panose="020F0502020204030204" pitchFamily="34" charset="0"/>
                          <a:cs typeface="Times New Roman" panose="02020603050405020304" pitchFamily="18" charset="0"/>
                        </a:rPr>
                        <a:t>f,c</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1.67</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0.24</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1.2</a:t>
                      </a:r>
                      <a:endParaRPr lang="en-A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4017943"/>
                  </a:ext>
                </a:extLst>
              </a:tr>
              <a:tr h="277024">
                <a:tc>
                  <a:txBody>
                    <a:bodyPr/>
                    <a:lstStyle/>
                    <a:p>
                      <a:r>
                        <a:rPr lang="en-US" sz="1600" b="0" dirty="0">
                          <a:effectLst/>
                        </a:rPr>
                        <a:t>10</a:t>
                      </a:r>
                      <a:endParaRPr lang="en-AU"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f, m</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b="1" dirty="0">
                          <a:effectLst/>
                        </a:rPr>
                        <a:t>c</a:t>
                      </a:r>
                      <a:endParaRPr lang="en-AU"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1.25</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0.12</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0.6</a:t>
                      </a:r>
                      <a:endParaRPr lang="en-A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0022885"/>
                  </a:ext>
                </a:extLst>
              </a:tr>
            </a:tbl>
          </a:graphicData>
        </a:graphic>
      </p:graphicFrame>
      <p:sp>
        <p:nvSpPr>
          <p:cNvPr id="7" name="TextBox 6">
            <a:extLst>
              <a:ext uri="{FF2B5EF4-FFF2-40B4-BE49-F238E27FC236}">
                <a16:creationId xmlns:a16="http://schemas.microsoft.com/office/drawing/2014/main" id="{E4A9B5E0-B5D3-A249-81A7-2A155C4069D3}"/>
              </a:ext>
            </a:extLst>
          </p:cNvPr>
          <p:cNvSpPr txBox="1"/>
          <p:nvPr/>
        </p:nvSpPr>
        <p:spPr>
          <a:xfrm>
            <a:off x="460800" y="741600"/>
            <a:ext cx="5931560" cy="328423"/>
          </a:xfrm>
          <a:prstGeom prst="rect">
            <a:avLst/>
          </a:prstGeom>
          <a:noFill/>
        </p:spPr>
        <p:txBody>
          <a:bodyPr wrap="none" rtlCol="0">
            <a:spAutoFit/>
          </a:bodyPr>
          <a:lstStyle/>
          <a:p>
            <a:r>
              <a:rPr lang="en-US" dirty="0"/>
              <a:t>Results Weka:  </a:t>
            </a:r>
            <a:r>
              <a:rPr lang="en-US" dirty="0" err="1"/>
              <a:t>FPGrowth</a:t>
            </a:r>
            <a:r>
              <a:rPr lang="en-US" dirty="0"/>
              <a:t> -P 2 -I -1 -N 10 -T 0 -C 0.9 -D 0.05 -U 1.0 -M 0.1</a:t>
            </a:r>
          </a:p>
        </p:txBody>
      </p:sp>
      <p:sp>
        <p:nvSpPr>
          <p:cNvPr id="9" name="TextBox 8">
            <a:extLst>
              <a:ext uri="{FF2B5EF4-FFF2-40B4-BE49-F238E27FC236}">
                <a16:creationId xmlns:a16="http://schemas.microsoft.com/office/drawing/2014/main" id="{D067A19D-29A6-A149-BF28-E806F2BFC525}"/>
              </a:ext>
            </a:extLst>
          </p:cNvPr>
          <p:cNvSpPr txBox="1"/>
          <p:nvPr/>
        </p:nvSpPr>
        <p:spPr>
          <a:xfrm>
            <a:off x="6487806" y="747669"/>
            <a:ext cx="1865895" cy="328423"/>
          </a:xfrm>
          <a:prstGeom prst="rect">
            <a:avLst/>
          </a:prstGeom>
          <a:noFill/>
        </p:spPr>
        <p:txBody>
          <a:bodyPr wrap="none" rtlCol="0">
            <a:spAutoFit/>
          </a:bodyPr>
          <a:lstStyle/>
          <a:p>
            <a:r>
              <a:rPr lang="en-US" dirty="0">
                <a:solidFill>
                  <a:srgbClr val="FF0000"/>
                </a:solidFill>
              </a:rPr>
              <a:t>Do WEKA Example -&gt;</a:t>
            </a:r>
          </a:p>
        </p:txBody>
      </p:sp>
    </p:spTree>
    <p:extLst>
      <p:ext uri="{BB962C8B-B14F-4D97-AF65-F5344CB8AC3E}">
        <p14:creationId xmlns:p14="http://schemas.microsoft.com/office/powerpoint/2010/main" val="2265744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B570A-F295-3945-8141-D9AED5ABBAEC}"/>
              </a:ext>
            </a:extLst>
          </p:cNvPr>
          <p:cNvSpPr>
            <a:spLocks noGrp="1"/>
          </p:cNvSpPr>
          <p:nvPr>
            <p:ph type="title"/>
          </p:nvPr>
        </p:nvSpPr>
        <p:spPr/>
        <p:txBody>
          <a:bodyPr/>
          <a:lstStyle/>
          <a:p>
            <a:r>
              <a:rPr lang="en-US" dirty="0"/>
              <a:t>Back to Parts Example – Applying </a:t>
            </a:r>
            <a:r>
              <a:rPr lang="en-US" dirty="0" err="1"/>
              <a:t>FPGrowth</a:t>
            </a:r>
            <a:endParaRPr lang="en-US" dirty="0"/>
          </a:p>
        </p:txBody>
      </p:sp>
      <p:sp>
        <p:nvSpPr>
          <p:cNvPr id="3" name="Text Placeholder 2">
            <a:extLst>
              <a:ext uri="{FF2B5EF4-FFF2-40B4-BE49-F238E27FC236}">
                <a16:creationId xmlns:a16="http://schemas.microsoft.com/office/drawing/2014/main" id="{88ADF5F7-9C9F-1143-A960-F10DE7BF5C41}"/>
              </a:ext>
            </a:extLst>
          </p:cNvPr>
          <p:cNvSpPr>
            <a:spLocks noGrp="1"/>
          </p:cNvSpPr>
          <p:nvPr>
            <p:ph type="body" sz="quarter" idx="14"/>
          </p:nvPr>
        </p:nvSpPr>
        <p:spPr>
          <a:xfrm>
            <a:off x="573053" y="2791086"/>
            <a:ext cx="7774869" cy="1966910"/>
          </a:xfrm>
        </p:spPr>
        <p:txBody>
          <a:bodyPr/>
          <a:lstStyle/>
          <a:p>
            <a:pPr marL="342900" indent="-342900">
              <a:buFont typeface="Arial" panose="020B0604020202020204" pitchFamily="34" charset="0"/>
              <a:buChar char="•"/>
            </a:pPr>
            <a:r>
              <a:rPr lang="en-US" sz="1400" dirty="0"/>
              <a:t>The high confidence rule 1 is not good, as Lift states that we should not recommend B with A.</a:t>
            </a:r>
          </a:p>
          <a:p>
            <a:pPr marL="342900" indent="-342900">
              <a:buFont typeface="Arial" panose="020B0604020202020204" pitchFamily="34" charset="0"/>
              <a:buChar char="•"/>
            </a:pPr>
            <a:r>
              <a:rPr lang="en-US" sz="1400" dirty="0"/>
              <a:t>Rule 2 has high lift, but is reversed, buying Part C recommends buying Part A.</a:t>
            </a:r>
          </a:p>
          <a:p>
            <a:pPr marL="342900" indent="-342900">
              <a:buFont typeface="Arial" panose="020B0604020202020204" pitchFamily="34" charset="0"/>
              <a:buChar char="•"/>
            </a:pPr>
            <a:endParaRPr lang="en-US" sz="1400" dirty="0"/>
          </a:p>
          <a:p>
            <a:r>
              <a:rPr lang="en-US" sz="1400" u="sng" dirty="0"/>
              <a:t>The Dilemma of product recommendations ( why you need exploration tools ):</a:t>
            </a:r>
          </a:p>
          <a:p>
            <a:pPr marL="285750" indent="-285750">
              <a:buFont typeface="Arial" panose="020B0604020202020204" pitchFamily="34" charset="0"/>
              <a:buChar char="•"/>
            </a:pPr>
            <a:r>
              <a:rPr lang="en-AU" sz="1400" dirty="0">
                <a:latin typeface="CMR10"/>
              </a:rPr>
              <a:t>We can find any number of rules with perfectly high confidence but support of only one or very few records.</a:t>
            </a:r>
          </a:p>
          <a:p>
            <a:pPr marL="285750" indent="-285750">
              <a:buFont typeface="Arial" panose="020B0604020202020204" pitchFamily="34" charset="0"/>
              <a:buChar char="•"/>
            </a:pPr>
            <a:r>
              <a:rPr lang="en-AU" sz="1400" dirty="0">
                <a:latin typeface="CMR10"/>
              </a:rPr>
              <a:t>On the other hand, we can construct very general rules with large support but low confidence. </a:t>
            </a:r>
            <a:endParaRPr lang="en-AU" sz="1400" dirty="0"/>
          </a:p>
          <a:p>
            <a:endParaRPr lang="en-US" sz="1400" u="sng" dirty="0"/>
          </a:p>
        </p:txBody>
      </p:sp>
      <p:graphicFrame>
        <p:nvGraphicFramePr>
          <p:cNvPr id="4" name="Table 4">
            <a:extLst>
              <a:ext uri="{FF2B5EF4-FFF2-40B4-BE49-F238E27FC236}">
                <a16:creationId xmlns:a16="http://schemas.microsoft.com/office/drawing/2014/main" id="{C86A375D-C0EB-E748-9EEB-36081D0B0A81}"/>
              </a:ext>
            </a:extLst>
          </p:cNvPr>
          <p:cNvGraphicFramePr>
            <a:graphicFrameLocks noGrp="1"/>
          </p:cNvGraphicFramePr>
          <p:nvPr>
            <p:extLst>
              <p:ext uri="{D42A27DB-BD31-4B8C-83A1-F6EECF244321}">
                <p14:modId xmlns:p14="http://schemas.microsoft.com/office/powerpoint/2010/main" val="2813881015"/>
              </p:ext>
            </p:extLst>
          </p:nvPr>
        </p:nvGraphicFramePr>
        <p:xfrm>
          <a:off x="1575077" y="1685380"/>
          <a:ext cx="5429412" cy="891540"/>
        </p:xfrm>
        <a:graphic>
          <a:graphicData uri="http://schemas.openxmlformats.org/drawingml/2006/table">
            <a:tbl>
              <a:tblPr firstRow="1" bandRow="1">
                <a:tableStyleId>{5C22544A-7EE6-4342-B048-85BDC9FD1C3A}</a:tableStyleId>
              </a:tblPr>
              <a:tblGrid>
                <a:gridCol w="904902">
                  <a:extLst>
                    <a:ext uri="{9D8B030D-6E8A-4147-A177-3AD203B41FA5}">
                      <a16:colId xmlns:a16="http://schemas.microsoft.com/office/drawing/2014/main" val="1840970006"/>
                    </a:ext>
                  </a:extLst>
                </a:gridCol>
                <a:gridCol w="455134">
                  <a:extLst>
                    <a:ext uri="{9D8B030D-6E8A-4147-A177-3AD203B41FA5}">
                      <a16:colId xmlns:a16="http://schemas.microsoft.com/office/drawing/2014/main" val="339873757"/>
                    </a:ext>
                  </a:extLst>
                </a:gridCol>
                <a:gridCol w="846475">
                  <a:extLst>
                    <a:ext uri="{9D8B030D-6E8A-4147-A177-3AD203B41FA5}">
                      <a16:colId xmlns:a16="http://schemas.microsoft.com/office/drawing/2014/main" val="816430135"/>
                    </a:ext>
                  </a:extLst>
                </a:gridCol>
                <a:gridCol w="1051681">
                  <a:extLst>
                    <a:ext uri="{9D8B030D-6E8A-4147-A177-3AD203B41FA5}">
                      <a16:colId xmlns:a16="http://schemas.microsoft.com/office/drawing/2014/main" val="3937548227"/>
                    </a:ext>
                  </a:extLst>
                </a:gridCol>
                <a:gridCol w="737460">
                  <a:extLst>
                    <a:ext uri="{9D8B030D-6E8A-4147-A177-3AD203B41FA5}">
                      <a16:colId xmlns:a16="http://schemas.microsoft.com/office/drawing/2014/main" val="3788699903"/>
                    </a:ext>
                  </a:extLst>
                </a:gridCol>
                <a:gridCol w="1433760">
                  <a:extLst>
                    <a:ext uri="{9D8B030D-6E8A-4147-A177-3AD203B41FA5}">
                      <a16:colId xmlns:a16="http://schemas.microsoft.com/office/drawing/2014/main" val="2724919096"/>
                    </a:ext>
                  </a:extLst>
                </a:gridCol>
              </a:tblGrid>
              <a:tr h="215724">
                <a:tc>
                  <a:txBody>
                    <a:bodyPr/>
                    <a:lstStyle/>
                    <a:p>
                      <a:r>
                        <a:rPr lang="en-US" dirty="0"/>
                        <a:t>Rule</a:t>
                      </a:r>
                    </a:p>
                  </a:txBody>
                  <a:tcPr/>
                </a:tc>
                <a:tc>
                  <a:txBody>
                    <a:bodyPr/>
                    <a:lstStyle/>
                    <a:p>
                      <a:r>
                        <a:rPr lang="en-US" b="1" dirty="0"/>
                        <a:t>If</a:t>
                      </a:r>
                    </a:p>
                  </a:txBody>
                  <a:tcPr/>
                </a:tc>
                <a:tc>
                  <a:txBody>
                    <a:bodyPr/>
                    <a:lstStyle/>
                    <a:p>
                      <a:r>
                        <a:rPr lang="en-US" b="1" dirty="0"/>
                        <a:t>Then</a:t>
                      </a:r>
                    </a:p>
                  </a:txBody>
                  <a:tcPr/>
                </a:tc>
                <a:tc>
                  <a:txBody>
                    <a:bodyPr/>
                    <a:lstStyle/>
                    <a:p>
                      <a:r>
                        <a:rPr lang="en-US" b="0" dirty="0"/>
                        <a:t>Confidence</a:t>
                      </a:r>
                    </a:p>
                  </a:txBody>
                  <a:tcPr/>
                </a:tc>
                <a:tc>
                  <a:txBody>
                    <a:bodyPr/>
                    <a:lstStyle/>
                    <a:p>
                      <a:r>
                        <a:rPr lang="en-US" b="0" dirty="0"/>
                        <a:t>Lift</a:t>
                      </a:r>
                    </a:p>
                  </a:txBody>
                  <a:tcPr/>
                </a:tc>
                <a:tc>
                  <a:txBody>
                    <a:bodyPr/>
                    <a:lstStyle/>
                    <a:p>
                      <a:r>
                        <a:rPr lang="en-US" b="0" dirty="0"/>
                        <a:t>Support</a:t>
                      </a:r>
                    </a:p>
                  </a:txBody>
                  <a:tcPr/>
                </a:tc>
                <a:extLst>
                  <a:ext uri="{0D108BD9-81ED-4DB2-BD59-A6C34878D82A}">
                    <a16:rowId xmlns:a16="http://schemas.microsoft.com/office/drawing/2014/main" val="196574182"/>
                  </a:ext>
                </a:extLst>
              </a:tr>
              <a:tr h="265704">
                <a:tc>
                  <a:txBody>
                    <a:bodyPr/>
                    <a:lstStyle/>
                    <a:p>
                      <a:r>
                        <a:rPr lang="en-US" dirty="0"/>
                        <a:t>1</a:t>
                      </a:r>
                    </a:p>
                  </a:txBody>
                  <a:tcPr/>
                </a:tc>
                <a:tc>
                  <a:txBody>
                    <a:bodyPr/>
                    <a:lstStyle/>
                    <a:p>
                      <a:r>
                        <a:rPr lang="en-US" b="1" dirty="0"/>
                        <a:t>a</a:t>
                      </a:r>
                    </a:p>
                  </a:txBody>
                  <a:tcPr/>
                </a:tc>
                <a:tc>
                  <a:txBody>
                    <a:bodyPr/>
                    <a:lstStyle/>
                    <a:p>
                      <a:r>
                        <a:rPr lang="en-US" b="1" dirty="0"/>
                        <a:t>b</a:t>
                      </a:r>
                    </a:p>
                  </a:txBody>
                  <a:tcPr/>
                </a:tc>
                <a:tc>
                  <a:txBody>
                    <a:bodyPr/>
                    <a:lstStyle/>
                    <a:p>
                      <a:r>
                        <a:rPr lang="en-US" dirty="0"/>
                        <a:t>0.71</a:t>
                      </a:r>
                    </a:p>
                  </a:txBody>
                  <a:tcPr/>
                </a:tc>
                <a:tc>
                  <a:txBody>
                    <a:bodyPr/>
                    <a:lstStyle/>
                    <a:p>
                      <a:r>
                        <a:rPr lang="en-US" dirty="0"/>
                        <a:t>0.89</a:t>
                      </a:r>
                    </a:p>
                  </a:txBody>
                  <a:tcPr/>
                </a:tc>
                <a:tc>
                  <a:txBody>
                    <a:bodyPr/>
                    <a:lstStyle/>
                    <a:p>
                      <a:r>
                        <a:rPr lang="en-US" dirty="0"/>
                        <a:t>0.105</a:t>
                      </a:r>
                    </a:p>
                  </a:txBody>
                  <a:tcPr/>
                </a:tc>
                <a:extLst>
                  <a:ext uri="{0D108BD9-81ED-4DB2-BD59-A6C34878D82A}">
                    <a16:rowId xmlns:a16="http://schemas.microsoft.com/office/drawing/2014/main" val="2353047140"/>
                  </a:ext>
                </a:extLst>
              </a:tr>
              <a:tr h="265704">
                <a:tc>
                  <a:txBody>
                    <a:bodyPr/>
                    <a:lstStyle/>
                    <a:p>
                      <a:r>
                        <a:rPr lang="en-US" dirty="0"/>
                        <a:t>2</a:t>
                      </a:r>
                    </a:p>
                  </a:txBody>
                  <a:tcPr/>
                </a:tc>
                <a:tc>
                  <a:txBody>
                    <a:bodyPr/>
                    <a:lstStyle/>
                    <a:p>
                      <a:r>
                        <a:rPr lang="en-US" b="1" dirty="0"/>
                        <a:t>c</a:t>
                      </a:r>
                    </a:p>
                  </a:txBody>
                  <a:tcPr/>
                </a:tc>
                <a:tc>
                  <a:txBody>
                    <a:bodyPr/>
                    <a:lstStyle/>
                    <a:p>
                      <a:r>
                        <a:rPr lang="en-US" b="1" dirty="0"/>
                        <a:t>a</a:t>
                      </a:r>
                    </a:p>
                  </a:txBody>
                  <a:tcPr/>
                </a:tc>
                <a:tc>
                  <a:txBody>
                    <a:bodyPr/>
                    <a:lstStyle/>
                    <a:p>
                      <a:r>
                        <a:rPr lang="en-US" dirty="0"/>
                        <a:t>1.0</a:t>
                      </a:r>
                    </a:p>
                  </a:txBody>
                  <a:tcPr/>
                </a:tc>
                <a:tc>
                  <a:txBody>
                    <a:bodyPr/>
                    <a:lstStyle/>
                    <a:p>
                      <a:r>
                        <a:rPr lang="en-US" dirty="0"/>
                        <a:t>6.78</a:t>
                      </a:r>
                    </a:p>
                  </a:txBody>
                  <a:tcPr/>
                </a:tc>
                <a:tc>
                  <a:txBody>
                    <a:bodyPr/>
                    <a:lstStyle/>
                    <a:p>
                      <a:r>
                        <a:rPr lang="en-US" dirty="0"/>
                        <a:t>0.042</a:t>
                      </a:r>
                    </a:p>
                  </a:txBody>
                  <a:tcPr/>
                </a:tc>
                <a:extLst>
                  <a:ext uri="{0D108BD9-81ED-4DB2-BD59-A6C34878D82A}">
                    <a16:rowId xmlns:a16="http://schemas.microsoft.com/office/drawing/2014/main" val="3839907109"/>
                  </a:ext>
                </a:extLst>
              </a:tr>
            </a:tbl>
          </a:graphicData>
        </a:graphic>
      </p:graphicFrame>
      <p:sp>
        <p:nvSpPr>
          <p:cNvPr id="5" name="Rectangle 4">
            <a:extLst>
              <a:ext uri="{FF2B5EF4-FFF2-40B4-BE49-F238E27FC236}">
                <a16:creationId xmlns:a16="http://schemas.microsoft.com/office/drawing/2014/main" id="{2E5EE01C-E8B1-9748-8A3C-956F99FA1E29}"/>
              </a:ext>
            </a:extLst>
          </p:cNvPr>
          <p:cNvSpPr/>
          <p:nvPr/>
        </p:nvSpPr>
        <p:spPr>
          <a:xfrm>
            <a:off x="269771" y="624764"/>
            <a:ext cx="4572000" cy="830997"/>
          </a:xfrm>
          <a:prstGeom prst="rect">
            <a:avLst/>
          </a:prstGeom>
        </p:spPr>
        <p:txBody>
          <a:bodyPr>
            <a:spAutoFit/>
          </a:bodyPr>
          <a:lstStyle/>
          <a:p>
            <a:r>
              <a:rPr lang="en-AU" sz="1600" dirty="0"/>
              <a:t> We speculated two rules:</a:t>
            </a:r>
          </a:p>
          <a:p>
            <a:pPr lvl="1"/>
            <a:r>
              <a:rPr lang="en-AU" sz="1600" dirty="0"/>
              <a:t>Rule 1: Part A </a:t>
            </a:r>
            <a:r>
              <a:rPr lang="en-AU" sz="1600" dirty="0">
                <a:sym typeface="Wingdings" pitchFamily="2" charset="2"/>
              </a:rPr>
              <a:t> </a:t>
            </a:r>
            <a:r>
              <a:rPr lang="en-AU" sz="1600" dirty="0"/>
              <a:t>Part B</a:t>
            </a:r>
          </a:p>
          <a:p>
            <a:pPr lvl="1"/>
            <a:r>
              <a:rPr lang="en-AU" sz="1600" dirty="0"/>
              <a:t>Rule 2: Part A </a:t>
            </a:r>
            <a:r>
              <a:rPr lang="en-AU" sz="1600" dirty="0">
                <a:sym typeface="Wingdings" pitchFamily="2" charset="2"/>
              </a:rPr>
              <a:t> </a:t>
            </a:r>
            <a:r>
              <a:rPr lang="en-AU" sz="1600" dirty="0"/>
              <a:t>Part C</a:t>
            </a:r>
          </a:p>
        </p:txBody>
      </p:sp>
      <p:sp>
        <p:nvSpPr>
          <p:cNvPr id="8" name="TextBox 7">
            <a:extLst>
              <a:ext uri="{FF2B5EF4-FFF2-40B4-BE49-F238E27FC236}">
                <a16:creationId xmlns:a16="http://schemas.microsoft.com/office/drawing/2014/main" id="{B0F0F8ED-086B-0F4C-B115-904335626690}"/>
              </a:ext>
            </a:extLst>
          </p:cNvPr>
          <p:cNvSpPr txBox="1"/>
          <p:nvPr/>
        </p:nvSpPr>
        <p:spPr>
          <a:xfrm>
            <a:off x="5832264" y="899265"/>
            <a:ext cx="1824217" cy="328423"/>
          </a:xfrm>
          <a:prstGeom prst="rect">
            <a:avLst/>
          </a:prstGeom>
          <a:noFill/>
        </p:spPr>
        <p:txBody>
          <a:bodyPr wrap="none" rtlCol="0">
            <a:spAutoFit/>
          </a:bodyPr>
          <a:lstStyle/>
          <a:p>
            <a:r>
              <a:rPr lang="en-US" dirty="0">
                <a:solidFill>
                  <a:srgbClr val="FF0000"/>
                </a:solidFill>
              </a:rPr>
              <a:t>Do Spark Example -&gt;</a:t>
            </a:r>
          </a:p>
        </p:txBody>
      </p:sp>
    </p:spTree>
    <p:extLst>
      <p:ext uri="{BB962C8B-B14F-4D97-AF65-F5344CB8AC3E}">
        <p14:creationId xmlns:p14="http://schemas.microsoft.com/office/powerpoint/2010/main" val="2152151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D2EFC5-1AF1-6044-BB94-D601281B7B4E}"/>
              </a:ext>
            </a:extLst>
          </p:cNvPr>
          <p:cNvSpPr>
            <a:spLocks noGrp="1"/>
          </p:cNvSpPr>
          <p:nvPr>
            <p:ph type="title"/>
          </p:nvPr>
        </p:nvSpPr>
        <p:spPr>
          <a:xfrm>
            <a:off x="923036" y="2172025"/>
            <a:ext cx="6871305" cy="799450"/>
          </a:xfrm>
        </p:spPr>
        <p:txBody>
          <a:bodyPr/>
          <a:lstStyle/>
          <a:p>
            <a:r>
              <a:rPr lang="en-US" dirty="0"/>
              <a:t>Exploration Tools</a:t>
            </a:r>
          </a:p>
        </p:txBody>
      </p:sp>
    </p:spTree>
    <p:extLst>
      <p:ext uri="{BB962C8B-B14F-4D97-AF65-F5344CB8AC3E}">
        <p14:creationId xmlns:p14="http://schemas.microsoft.com/office/powerpoint/2010/main" val="2868879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CFEA6-B0FD-6141-A673-DA7B77FA1A80}"/>
              </a:ext>
            </a:extLst>
          </p:cNvPr>
          <p:cNvSpPr>
            <a:spLocks noGrp="1"/>
          </p:cNvSpPr>
          <p:nvPr>
            <p:ph type="title"/>
          </p:nvPr>
        </p:nvSpPr>
        <p:spPr/>
        <p:txBody>
          <a:bodyPr/>
          <a:lstStyle/>
          <a:p>
            <a:r>
              <a:rPr lang="en-US" dirty="0"/>
              <a:t>Basic ‘Association’ Questions that can be Explored with R</a:t>
            </a:r>
          </a:p>
        </p:txBody>
      </p:sp>
      <p:sp>
        <p:nvSpPr>
          <p:cNvPr id="3" name="Text Placeholder 2">
            <a:extLst>
              <a:ext uri="{FF2B5EF4-FFF2-40B4-BE49-F238E27FC236}">
                <a16:creationId xmlns:a16="http://schemas.microsoft.com/office/drawing/2014/main" id="{FE100B16-4868-A748-ABBE-831AD3F878EF}"/>
              </a:ext>
            </a:extLst>
          </p:cNvPr>
          <p:cNvSpPr>
            <a:spLocks noGrp="1"/>
          </p:cNvSpPr>
          <p:nvPr>
            <p:ph type="body" sz="quarter" idx="14"/>
          </p:nvPr>
        </p:nvSpPr>
        <p:spPr>
          <a:xfrm>
            <a:off x="358776" y="1006554"/>
            <a:ext cx="8423275" cy="3263229"/>
          </a:xfrm>
        </p:spPr>
        <p:txBody>
          <a:bodyPr/>
          <a:lstStyle/>
          <a:p>
            <a:r>
              <a:rPr lang="en-AU" b="1" dirty="0"/>
              <a:t>Questions to ask before starting with fancy techniques: </a:t>
            </a:r>
          </a:p>
          <a:p>
            <a:pPr marL="285750" indent="-285750">
              <a:buFont typeface="Arial" panose="020B0604020202020204" pitchFamily="34" charset="0"/>
              <a:buChar char="•"/>
            </a:pPr>
            <a:r>
              <a:rPr lang="en-AU" dirty="0"/>
              <a:t>Average number of orders per customer; </a:t>
            </a:r>
          </a:p>
          <a:p>
            <a:pPr marL="285750" indent="-285750">
              <a:buFont typeface="Arial" panose="020B0604020202020204" pitchFamily="34" charset="0"/>
              <a:buChar char="•"/>
            </a:pPr>
            <a:r>
              <a:rPr lang="en-AU" dirty="0"/>
              <a:t>Change in average number of orders per customer over time; </a:t>
            </a:r>
          </a:p>
          <a:p>
            <a:pPr marL="285750" indent="-285750">
              <a:buFont typeface="Arial" panose="020B0604020202020204" pitchFamily="34" charset="0"/>
              <a:buChar char="•"/>
            </a:pPr>
            <a:r>
              <a:rPr lang="en-AU" dirty="0"/>
              <a:t>Number and diversity of items (e.g. not all diapers and beer); </a:t>
            </a:r>
          </a:p>
          <a:p>
            <a:pPr marL="285750" indent="-285750">
              <a:buFont typeface="Arial" panose="020B0604020202020204" pitchFamily="34" charset="0"/>
              <a:buChar char="•"/>
            </a:pPr>
            <a:r>
              <a:rPr lang="en-AU" dirty="0"/>
              <a:t>Average number of unique items per order; </a:t>
            </a:r>
          </a:p>
          <a:p>
            <a:pPr marL="285750" indent="-285750">
              <a:buFont typeface="Arial" panose="020B0604020202020204" pitchFamily="34" charset="0"/>
              <a:buChar char="•"/>
            </a:pPr>
            <a:r>
              <a:rPr lang="en-AU" dirty="0"/>
              <a:t>Change in average number of unique items per order over time;</a:t>
            </a:r>
          </a:p>
          <a:p>
            <a:pPr marL="285750" indent="-285750">
              <a:buFont typeface="Arial" panose="020B0604020202020204" pitchFamily="34" charset="0"/>
              <a:buChar char="•"/>
            </a:pPr>
            <a:r>
              <a:rPr lang="en-AU" dirty="0"/>
              <a:t>Proportion of customers and average purchase size of customers who purchase the most popular products; </a:t>
            </a:r>
          </a:p>
          <a:p>
            <a:pPr marL="285750" indent="-285750">
              <a:buFont typeface="Arial" panose="020B0604020202020204" pitchFamily="34" charset="0"/>
              <a:buChar char="•"/>
            </a:pPr>
            <a:r>
              <a:rPr lang="en-AU" dirty="0"/>
              <a:t>Proportion of customers and average purchase size of customers who purchase the least popular products; </a:t>
            </a:r>
          </a:p>
          <a:p>
            <a:pPr marL="285750" indent="-285750">
              <a:buFont typeface="Arial" panose="020B0604020202020204" pitchFamily="34" charset="0"/>
              <a:buChar char="•"/>
            </a:pPr>
            <a:r>
              <a:rPr lang="en-AU" dirty="0"/>
              <a:t>Average order size;</a:t>
            </a:r>
          </a:p>
          <a:p>
            <a:pPr marL="285750" indent="-285750">
              <a:buFont typeface="Arial" panose="020B0604020202020204" pitchFamily="34" charset="0"/>
              <a:buChar char="•"/>
            </a:pPr>
            <a:r>
              <a:rPr lang="en-AU" dirty="0"/>
              <a:t>Changes in average order size over time; </a:t>
            </a:r>
          </a:p>
          <a:p>
            <a:pPr marL="285750" indent="-285750">
              <a:buFont typeface="Arial" panose="020B0604020202020204" pitchFamily="34" charset="0"/>
              <a:buChar char="•"/>
            </a:pPr>
            <a:r>
              <a:rPr lang="en-AU" dirty="0"/>
              <a:t>Average order size by important dimensions, such as geography, method of payment, time of year, and so on;</a:t>
            </a:r>
          </a:p>
          <a:p>
            <a:pPr marL="285750" indent="-285750">
              <a:buFont typeface="Arial" panose="020B0604020202020204" pitchFamily="34" charset="0"/>
              <a:buChar char="•"/>
            </a:pPr>
            <a:r>
              <a:rPr lang="en-AU" dirty="0"/>
              <a:t>Can order items be segmented by location, catalogues, product types ?</a:t>
            </a:r>
          </a:p>
          <a:p>
            <a:pPr marL="285750" indent="-285750">
              <a:buFont typeface="Arial" panose="020B0604020202020204" pitchFamily="34" charset="0"/>
              <a:buChar char="•"/>
            </a:pPr>
            <a:r>
              <a:rPr lang="en-AU" dirty="0"/>
              <a:t>Can a product hierarchy be applied, general to specific ?</a:t>
            </a:r>
          </a:p>
          <a:p>
            <a:endParaRPr lang="en-US" dirty="0"/>
          </a:p>
        </p:txBody>
      </p:sp>
      <p:pic>
        <p:nvPicPr>
          <p:cNvPr id="4" name="Picture 8">
            <a:extLst>
              <a:ext uri="{FF2B5EF4-FFF2-40B4-BE49-F238E27FC236}">
                <a16:creationId xmlns:a16="http://schemas.microsoft.com/office/drawing/2014/main" id="{7D9BABCC-56B6-C941-B55C-01134942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748" y="812825"/>
            <a:ext cx="1103988" cy="855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67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C015-AD73-E467-76E8-76F85F6FFF88}"/>
              </a:ext>
            </a:extLst>
          </p:cNvPr>
          <p:cNvSpPr>
            <a:spLocks noGrp="1"/>
          </p:cNvSpPr>
          <p:nvPr>
            <p:ph type="title"/>
          </p:nvPr>
        </p:nvSpPr>
        <p:spPr/>
        <p:txBody>
          <a:bodyPr/>
          <a:lstStyle/>
          <a:p>
            <a:r>
              <a:rPr lang="en-US" dirty="0"/>
              <a:t>Actions from Products that are frequently bought together</a:t>
            </a:r>
          </a:p>
        </p:txBody>
      </p:sp>
      <p:sp>
        <p:nvSpPr>
          <p:cNvPr id="3" name="Text Placeholder 2">
            <a:extLst>
              <a:ext uri="{FF2B5EF4-FFF2-40B4-BE49-F238E27FC236}">
                <a16:creationId xmlns:a16="http://schemas.microsoft.com/office/drawing/2014/main" id="{41067642-BC72-AC8F-FBD7-81243BF5D770}"/>
              </a:ext>
            </a:extLst>
          </p:cNvPr>
          <p:cNvSpPr>
            <a:spLocks noGrp="1"/>
          </p:cNvSpPr>
          <p:nvPr>
            <p:ph type="body" sz="quarter" idx="14"/>
          </p:nvPr>
        </p:nvSpPr>
        <p:spPr/>
        <p:txBody>
          <a:bodyPr/>
          <a:lstStyle/>
          <a:p>
            <a:pPr algn="l"/>
            <a:r>
              <a:rPr lang="en-AU" sz="1800" b="1" i="0" dirty="0">
                <a:solidFill>
                  <a:srgbClr val="343A40"/>
                </a:solidFill>
                <a:effectLst/>
                <a:latin typeface="Inter"/>
              </a:rPr>
              <a:t>Actions:</a:t>
            </a:r>
          </a:p>
          <a:p>
            <a:pPr marL="285750" indent="-285750" algn="l">
              <a:buFont typeface="Arial" panose="020B0604020202020204" pitchFamily="34" charset="0"/>
              <a:buChar char="•"/>
            </a:pPr>
            <a:r>
              <a:rPr lang="en-AU" sz="1800" b="0" i="0" dirty="0">
                <a:solidFill>
                  <a:srgbClr val="343A40"/>
                </a:solidFill>
                <a:effectLst/>
                <a:latin typeface="Inter"/>
              </a:rPr>
              <a:t>Real time on-line ordering recommendations, while shopping.</a:t>
            </a:r>
          </a:p>
          <a:p>
            <a:pPr marL="285750" indent="-285750" algn="l">
              <a:buFont typeface="Arial" panose="020B0604020202020204" pitchFamily="34" charset="0"/>
              <a:buChar char="•"/>
            </a:pPr>
            <a:r>
              <a:rPr lang="en-AU" sz="1800" b="0" i="0" dirty="0">
                <a:solidFill>
                  <a:srgbClr val="343A40"/>
                </a:solidFill>
                <a:effectLst/>
                <a:latin typeface="Inter"/>
              </a:rPr>
              <a:t>In a store, both X and Y can be placed on the same shelf, so that buyers of one item would be prompted to buy the other.</a:t>
            </a:r>
          </a:p>
          <a:p>
            <a:pPr marL="285750" indent="-285750" algn="l">
              <a:buFont typeface="Arial" panose="020B0604020202020204" pitchFamily="34" charset="0"/>
              <a:buChar char="•"/>
            </a:pPr>
            <a:r>
              <a:rPr lang="en-AU" sz="1800" b="0" i="0" dirty="0">
                <a:solidFill>
                  <a:srgbClr val="343A40"/>
                </a:solidFill>
                <a:effectLst/>
                <a:latin typeface="Inter"/>
              </a:rPr>
              <a:t>Promotional discounts could be applied to just one out of the two items.</a:t>
            </a:r>
          </a:p>
          <a:p>
            <a:pPr marL="285750" indent="-285750" algn="l">
              <a:buFont typeface="Arial" panose="020B0604020202020204" pitchFamily="34" charset="0"/>
              <a:buChar char="•"/>
            </a:pPr>
            <a:r>
              <a:rPr lang="en-AU" sz="1800" b="0" i="0" dirty="0">
                <a:solidFill>
                  <a:srgbClr val="343A40"/>
                </a:solidFill>
                <a:effectLst/>
                <a:latin typeface="Inter"/>
              </a:rPr>
              <a:t>Targeted Marketing - Advertisements on X could be targeted at buyers who purchase Y.</a:t>
            </a:r>
          </a:p>
          <a:p>
            <a:pPr marL="285750" indent="-285750" algn="l">
              <a:buFont typeface="Arial" panose="020B0604020202020204" pitchFamily="34" charset="0"/>
              <a:buChar char="•"/>
            </a:pPr>
            <a:r>
              <a:rPr lang="en-AU" sz="1800" b="0" i="0" dirty="0">
                <a:solidFill>
                  <a:srgbClr val="343A40"/>
                </a:solidFill>
                <a:effectLst/>
                <a:latin typeface="Inter"/>
              </a:rPr>
              <a:t>X and Y could be combined into a new product, such as having Y in flavours of X.</a:t>
            </a:r>
          </a:p>
          <a:p>
            <a:endParaRPr lang="en-US" sz="1800" dirty="0"/>
          </a:p>
        </p:txBody>
      </p:sp>
    </p:spTree>
    <p:extLst>
      <p:ext uri="{BB962C8B-B14F-4D97-AF65-F5344CB8AC3E}">
        <p14:creationId xmlns:p14="http://schemas.microsoft.com/office/powerpoint/2010/main" val="3794530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2B226AA-CD98-6463-24C0-17F71956C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56" y="845850"/>
            <a:ext cx="4158795" cy="34517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D4C914-7B16-1A4B-BBAF-02E86B947C09}"/>
              </a:ext>
            </a:extLst>
          </p:cNvPr>
          <p:cNvSpPr>
            <a:spLocks noGrp="1"/>
          </p:cNvSpPr>
          <p:nvPr>
            <p:ph type="title"/>
          </p:nvPr>
        </p:nvSpPr>
        <p:spPr/>
        <p:txBody>
          <a:bodyPr/>
          <a:lstStyle/>
          <a:p>
            <a:r>
              <a:rPr lang="en-US" dirty="0"/>
              <a:t>History (Folklore)</a:t>
            </a:r>
          </a:p>
        </p:txBody>
      </p:sp>
      <p:pic>
        <p:nvPicPr>
          <p:cNvPr id="6" name="Picture 2" descr="page3image282871456">
            <a:extLst>
              <a:ext uri="{FF2B5EF4-FFF2-40B4-BE49-F238E27FC236}">
                <a16:creationId xmlns:a16="http://schemas.microsoft.com/office/drawing/2014/main" id="{89AD4EAA-24D0-264C-AD59-5CAC886532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589" y="3690257"/>
            <a:ext cx="1205184" cy="1423446"/>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CC0213F0-80C1-DC41-A9A3-774E449DB0AB}"/>
              </a:ext>
            </a:extLst>
          </p:cNvPr>
          <p:cNvSpPr>
            <a:spLocks noGrp="1"/>
          </p:cNvSpPr>
          <p:nvPr>
            <p:ph type="body" sz="quarter" idx="14"/>
          </p:nvPr>
        </p:nvSpPr>
        <p:spPr>
          <a:xfrm>
            <a:off x="358776" y="658698"/>
            <a:ext cx="4403780" cy="1257800"/>
          </a:xfrm>
        </p:spPr>
        <p:txBody>
          <a:bodyPr/>
          <a:lstStyle/>
          <a:p>
            <a:r>
              <a:rPr lang="en-AU" sz="1400" b="1" dirty="0"/>
              <a:t>Market Basket Analysis: </a:t>
            </a:r>
            <a:r>
              <a:rPr lang="en-AU" sz="1400" dirty="0"/>
              <a:t>given a database of customer transactions, where each transaction is a set of items, the goal is to find groups of items which are frequently purchased together.</a:t>
            </a:r>
          </a:p>
          <a:p>
            <a:endParaRPr lang="en-AU" sz="1400" dirty="0"/>
          </a:p>
          <a:p>
            <a:r>
              <a:rPr lang="en-AU" sz="1400" dirty="0"/>
              <a:t>Probably the biggest most researched and applied AI/Machine Learning (Data Mining) approach in the world today !!</a:t>
            </a:r>
          </a:p>
          <a:p>
            <a:endParaRPr lang="en-AU" dirty="0"/>
          </a:p>
          <a:p>
            <a:r>
              <a:rPr lang="en-AU" sz="1400" dirty="0"/>
              <a:t>In 1992, Thomas </a:t>
            </a:r>
            <a:r>
              <a:rPr lang="en-AU" sz="1400" dirty="0" err="1"/>
              <a:t>Blischok</a:t>
            </a:r>
            <a:r>
              <a:rPr lang="en-AU" sz="1400" dirty="0"/>
              <a:t>, manager of a retail consulting group at Teradata prepared an analysis of 1.2 million market baskets from about 25 Osco Drug stores. Database queries were developed to identify affinities. The analysis "</a:t>
            </a:r>
            <a:r>
              <a:rPr lang="en-AU" sz="1400" i="1" dirty="0"/>
              <a:t>did discover that between 5:00 and 7:00 p.m. that consumers bought beer and diapers</a:t>
            </a:r>
            <a:r>
              <a:rPr lang="en-AU" sz="1400" dirty="0"/>
              <a:t>". </a:t>
            </a:r>
          </a:p>
          <a:p>
            <a:r>
              <a:rPr lang="en-AU" sz="1400" b="1" dirty="0"/>
              <a:t>Seems new fathers on a late-night run </a:t>
            </a:r>
            <a:br>
              <a:rPr lang="en-AU" sz="1400" b="1" dirty="0"/>
            </a:br>
            <a:r>
              <a:rPr lang="en-AU" sz="1400" b="1" dirty="0"/>
              <a:t>to get diapers also bought beer.</a:t>
            </a:r>
          </a:p>
          <a:p>
            <a:endParaRPr lang="en-AU" dirty="0"/>
          </a:p>
        </p:txBody>
      </p:sp>
    </p:spTree>
    <p:extLst>
      <p:ext uri="{BB962C8B-B14F-4D97-AF65-F5344CB8AC3E}">
        <p14:creationId xmlns:p14="http://schemas.microsoft.com/office/powerpoint/2010/main" val="2248868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182D-9A6A-F846-B3DC-E07600FAAAE5}"/>
              </a:ext>
            </a:extLst>
          </p:cNvPr>
          <p:cNvSpPr>
            <a:spLocks noGrp="1"/>
          </p:cNvSpPr>
          <p:nvPr>
            <p:ph type="title"/>
          </p:nvPr>
        </p:nvSpPr>
        <p:spPr/>
        <p:txBody>
          <a:bodyPr/>
          <a:lstStyle/>
          <a:p>
            <a:r>
              <a:rPr lang="en-US" dirty="0"/>
              <a:t>Using R to Visually Explore Rules by order, support and confidence</a:t>
            </a:r>
          </a:p>
        </p:txBody>
      </p:sp>
      <p:pic>
        <p:nvPicPr>
          <p:cNvPr id="3074" name="Picture 2">
            <a:extLst>
              <a:ext uri="{FF2B5EF4-FFF2-40B4-BE49-F238E27FC236}">
                <a16:creationId xmlns:a16="http://schemas.microsoft.com/office/drawing/2014/main" id="{94101BAA-2572-534E-868B-908161805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164" y="441573"/>
            <a:ext cx="7108096" cy="4386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DD8C79-0B68-E493-EA72-160A13DA4462}"/>
              </a:ext>
            </a:extLst>
          </p:cNvPr>
          <p:cNvSpPr txBox="1"/>
          <p:nvPr/>
        </p:nvSpPr>
        <p:spPr>
          <a:xfrm>
            <a:off x="6946040" y="690872"/>
            <a:ext cx="1985608" cy="328423"/>
          </a:xfrm>
          <a:prstGeom prst="rect">
            <a:avLst/>
          </a:prstGeom>
          <a:noFill/>
        </p:spPr>
        <p:txBody>
          <a:bodyPr wrap="none" rtlCol="0">
            <a:spAutoFit/>
          </a:bodyPr>
          <a:lstStyle/>
          <a:p>
            <a:r>
              <a:rPr lang="en-US" dirty="0"/>
              <a:t>Order = Length of Rule</a:t>
            </a:r>
          </a:p>
        </p:txBody>
      </p:sp>
    </p:spTree>
    <p:extLst>
      <p:ext uri="{BB962C8B-B14F-4D97-AF65-F5344CB8AC3E}">
        <p14:creationId xmlns:p14="http://schemas.microsoft.com/office/powerpoint/2010/main" val="1539200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23EB3F94-6B4D-2343-9C0E-2F5C9B59CB69}"/>
              </a:ext>
            </a:extLst>
          </p:cNvPr>
          <p:cNvPicPr>
            <a:picLocks noChangeAspect="1"/>
          </p:cNvPicPr>
          <p:nvPr/>
        </p:nvPicPr>
        <p:blipFill rotWithShape="1">
          <a:blip r:embed="rId3"/>
          <a:srcRect l="4590"/>
          <a:stretch/>
        </p:blipFill>
        <p:spPr>
          <a:xfrm>
            <a:off x="4352328" y="632459"/>
            <a:ext cx="4654511" cy="4271751"/>
          </a:xfrm>
          <a:prstGeom prst="rect">
            <a:avLst/>
          </a:prstGeom>
        </p:spPr>
      </p:pic>
      <p:sp>
        <p:nvSpPr>
          <p:cNvPr id="2" name="Title 1">
            <a:extLst>
              <a:ext uri="{FF2B5EF4-FFF2-40B4-BE49-F238E27FC236}">
                <a16:creationId xmlns:a16="http://schemas.microsoft.com/office/drawing/2014/main" id="{F0EEF73E-3513-0343-8919-327A2F608EAE}"/>
              </a:ext>
            </a:extLst>
          </p:cNvPr>
          <p:cNvSpPr>
            <a:spLocks noGrp="1"/>
          </p:cNvSpPr>
          <p:nvPr>
            <p:ph type="title"/>
          </p:nvPr>
        </p:nvSpPr>
        <p:spPr/>
        <p:txBody>
          <a:bodyPr/>
          <a:lstStyle/>
          <a:p>
            <a:r>
              <a:rPr lang="en-US" dirty="0"/>
              <a:t>Using R to Explore Rule Item relationships, support and lift</a:t>
            </a:r>
          </a:p>
        </p:txBody>
      </p:sp>
      <p:pic>
        <p:nvPicPr>
          <p:cNvPr id="5" name="Picture 4" descr="Diagram, schematic&#10;&#10;Description automatically generated">
            <a:extLst>
              <a:ext uri="{FF2B5EF4-FFF2-40B4-BE49-F238E27FC236}">
                <a16:creationId xmlns:a16="http://schemas.microsoft.com/office/drawing/2014/main" id="{36BA3BF6-D3EB-814B-A05B-C3CC6DE03E70}"/>
              </a:ext>
            </a:extLst>
          </p:cNvPr>
          <p:cNvPicPr>
            <a:picLocks noChangeAspect="1"/>
          </p:cNvPicPr>
          <p:nvPr/>
        </p:nvPicPr>
        <p:blipFill rotWithShape="1">
          <a:blip r:embed="rId4"/>
          <a:srcRect l="7325" r="6210"/>
          <a:stretch/>
        </p:blipFill>
        <p:spPr>
          <a:xfrm>
            <a:off x="65834" y="632460"/>
            <a:ext cx="4407106" cy="4353843"/>
          </a:xfrm>
          <a:prstGeom prst="rect">
            <a:avLst/>
          </a:prstGeom>
        </p:spPr>
      </p:pic>
    </p:spTree>
    <p:extLst>
      <p:ext uri="{BB962C8B-B14F-4D97-AF65-F5344CB8AC3E}">
        <p14:creationId xmlns:p14="http://schemas.microsoft.com/office/powerpoint/2010/main" val="3588650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371FD-AAB3-8F4B-8E6E-277832155000}"/>
              </a:ext>
            </a:extLst>
          </p:cNvPr>
          <p:cNvSpPr>
            <a:spLocks noGrp="1"/>
          </p:cNvSpPr>
          <p:nvPr>
            <p:ph type="title"/>
          </p:nvPr>
        </p:nvSpPr>
        <p:spPr>
          <a:xfrm>
            <a:off x="1325707" y="2211551"/>
            <a:ext cx="6871305" cy="799450"/>
          </a:xfrm>
        </p:spPr>
        <p:txBody>
          <a:bodyPr/>
          <a:lstStyle/>
          <a:p>
            <a:r>
              <a:rPr lang="en-US" dirty="0"/>
              <a:t>Summary</a:t>
            </a:r>
          </a:p>
        </p:txBody>
      </p:sp>
    </p:spTree>
    <p:extLst>
      <p:ext uri="{BB962C8B-B14F-4D97-AF65-F5344CB8AC3E}">
        <p14:creationId xmlns:p14="http://schemas.microsoft.com/office/powerpoint/2010/main" val="2376676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13FE-DB74-B747-B5C4-70D56B267182}"/>
              </a:ext>
            </a:extLst>
          </p:cNvPr>
          <p:cNvSpPr>
            <a:spLocks noGrp="1"/>
          </p:cNvSpPr>
          <p:nvPr>
            <p:ph type="title"/>
          </p:nvPr>
        </p:nvSpPr>
        <p:spPr/>
        <p:txBody>
          <a:bodyPr/>
          <a:lstStyle/>
          <a:p>
            <a:r>
              <a:rPr lang="en-US" dirty="0"/>
              <a:t>Follow on Issues</a:t>
            </a:r>
          </a:p>
        </p:txBody>
      </p:sp>
      <p:sp>
        <p:nvSpPr>
          <p:cNvPr id="3" name="Text Placeholder 2">
            <a:extLst>
              <a:ext uri="{FF2B5EF4-FFF2-40B4-BE49-F238E27FC236}">
                <a16:creationId xmlns:a16="http://schemas.microsoft.com/office/drawing/2014/main" id="{DAAF38B2-775B-3148-A0F5-70DEB1F625C1}"/>
              </a:ext>
            </a:extLst>
          </p:cNvPr>
          <p:cNvSpPr>
            <a:spLocks noGrp="1"/>
          </p:cNvSpPr>
          <p:nvPr>
            <p:ph type="body" sz="quarter" idx="14"/>
          </p:nvPr>
        </p:nvSpPr>
        <p:spPr>
          <a:xfrm>
            <a:off x="360362" y="678813"/>
            <a:ext cx="8423275" cy="3475908"/>
          </a:xfrm>
        </p:spPr>
        <p:txBody>
          <a:bodyPr/>
          <a:lstStyle/>
          <a:p>
            <a:r>
              <a:rPr lang="en-AU" b="1" dirty="0"/>
              <a:t>Caveats &amp; Valid Data Mining / Testing Process:</a:t>
            </a:r>
          </a:p>
          <a:p>
            <a:pPr marL="285750" indent="-285750">
              <a:buFont typeface="Arial" panose="020B0604020202020204" pitchFamily="34" charset="0"/>
              <a:buChar char="•"/>
            </a:pPr>
            <a:r>
              <a:rPr lang="en-AU" dirty="0"/>
              <a:t>We only have one set of historical data to do all this with. We have to use this forever to refine and improve the results. If we use this in the wrong way then likely future usage can be impacted.</a:t>
            </a:r>
          </a:p>
          <a:p>
            <a:pPr marL="542925" lvl="1" indent="-285750">
              <a:buFont typeface="Arial" panose="020B0604020202020204" pitchFamily="34" charset="0"/>
              <a:buChar char="•"/>
            </a:pPr>
            <a:r>
              <a:rPr lang="en-AU" dirty="0"/>
              <a:t>Need a valid sampling testing strategy – need to design valid experiments.</a:t>
            </a:r>
          </a:p>
          <a:p>
            <a:pPr marL="542925" lvl="1" indent="-285750">
              <a:buFont typeface="Arial" panose="020B0604020202020204" pitchFamily="34" charset="0"/>
              <a:buChar char="•"/>
            </a:pPr>
            <a:r>
              <a:rPr lang="en-AU" dirty="0"/>
              <a:t>Uneven Samples – effects from frequent/infrequent items - roll products up a part  hierarchy.</a:t>
            </a:r>
          </a:p>
          <a:p>
            <a:pPr marL="285750" indent="-285750">
              <a:buFont typeface="Arial" panose="020B0604020202020204" pitchFamily="34" charset="0"/>
              <a:buChar char="•"/>
            </a:pPr>
            <a:r>
              <a:rPr lang="en-AU" dirty="0"/>
              <a:t>Even though we see differences, are the results statistically significant; better than chance ?</a:t>
            </a:r>
          </a:p>
          <a:p>
            <a:pPr marL="285750" indent="-285750">
              <a:buFont typeface="Arial" panose="020B0604020202020204" pitchFamily="34" charset="0"/>
              <a:buChar char="•"/>
            </a:pPr>
            <a:r>
              <a:rPr lang="en-AU" b="1" dirty="0"/>
              <a:t>It is quite possible we just don’t have enough data, or variety of orders, to make valid recommendations. </a:t>
            </a:r>
          </a:p>
          <a:p>
            <a:pPr marL="542925" lvl="1" indent="-285750">
              <a:buFont typeface="Arial" panose="020B0604020202020204" pitchFamily="34" charset="0"/>
              <a:buChar char="•"/>
            </a:pPr>
            <a:r>
              <a:rPr lang="en-AU" b="1" dirty="0"/>
              <a:t>No Power (numbers) or many Uninteresting Rules</a:t>
            </a:r>
          </a:p>
          <a:p>
            <a:pPr marL="285750" indent="-285750">
              <a:buFont typeface="Arial" panose="020B0604020202020204" pitchFamily="34" charset="0"/>
              <a:buChar char="•"/>
            </a:pPr>
            <a:r>
              <a:rPr lang="en-AU" b="1" dirty="0"/>
              <a:t>Experiments for Hyperparameter Tuning </a:t>
            </a:r>
            <a:r>
              <a:rPr lang="en-AU" dirty="0"/>
              <a:t>– see Weka has 17 parameters for </a:t>
            </a:r>
            <a:r>
              <a:rPr lang="en-AU" dirty="0" err="1"/>
              <a:t>Apriori</a:t>
            </a:r>
            <a:r>
              <a:rPr lang="en-AU" dirty="0"/>
              <a:t> &amp; FP Growth, more art than science. Spark, R and Weka have tools to help find the optimal values (e.g. Weka Experimenter)</a:t>
            </a:r>
          </a:p>
          <a:p>
            <a:pPr marL="285750" indent="-285750">
              <a:buFont typeface="Arial" panose="020B0604020202020204" pitchFamily="34" charset="0"/>
              <a:buChar char="•"/>
            </a:pPr>
            <a:r>
              <a:rPr lang="en-AU" b="1" dirty="0"/>
              <a:t>No Free Lunch Theorem</a:t>
            </a:r>
            <a:r>
              <a:rPr lang="en-AU" dirty="0"/>
              <a:t>: There is no one technique that works for all data.</a:t>
            </a:r>
          </a:p>
          <a:p>
            <a:pPr marL="285750" indent="-285750">
              <a:buFont typeface="Arial" panose="020B0604020202020204" pitchFamily="34" charset="0"/>
              <a:buChar char="•"/>
            </a:pPr>
            <a:endParaRPr lang="en-AU" b="1" dirty="0"/>
          </a:p>
          <a:p>
            <a:r>
              <a:rPr lang="en-AU" b="1" dirty="0"/>
              <a:t>Outcomes: Actual Change in Customer behaviour:</a:t>
            </a:r>
          </a:p>
          <a:p>
            <a:pPr marL="285750" indent="-285750">
              <a:buFont typeface="Arial" panose="020B0604020202020204" pitchFamily="34" charset="0"/>
              <a:buChar char="•"/>
            </a:pPr>
            <a:r>
              <a:rPr lang="en-AU" b="1" dirty="0"/>
              <a:t>Metrics: </a:t>
            </a:r>
            <a:r>
              <a:rPr lang="en-AU" dirty="0"/>
              <a:t>data will be collected on its performance; precision &amp; conversions over time; </a:t>
            </a:r>
          </a:p>
          <a:p>
            <a:pPr marL="285750" indent="-285750">
              <a:buFont typeface="Arial" panose="020B0604020202020204" pitchFamily="34" charset="0"/>
              <a:buChar char="•"/>
            </a:pPr>
            <a:r>
              <a:rPr lang="en-AU" b="1" dirty="0"/>
              <a:t>Precision over time: </a:t>
            </a:r>
            <a:r>
              <a:rPr lang="en-AU" dirty="0"/>
              <a:t>does it change over time, e.g. seasons, across years as models mature ?</a:t>
            </a:r>
          </a:p>
          <a:p>
            <a:pPr marL="285750" indent="-285750">
              <a:buFont typeface="Arial" panose="020B0604020202020204" pitchFamily="34" charset="0"/>
              <a:buChar char="•"/>
            </a:pPr>
            <a:r>
              <a:rPr lang="en-AU" b="1" dirty="0"/>
              <a:t>Conversions: </a:t>
            </a:r>
            <a:r>
              <a:rPr lang="en-AU" dirty="0"/>
              <a:t>do the recommendations get converted into orders or are they ignored, measure the usage;</a:t>
            </a:r>
          </a:p>
        </p:txBody>
      </p:sp>
    </p:spTree>
    <p:extLst>
      <p:ext uri="{BB962C8B-B14F-4D97-AF65-F5344CB8AC3E}">
        <p14:creationId xmlns:p14="http://schemas.microsoft.com/office/powerpoint/2010/main" val="2901194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4F739-C3FA-2D43-BF1A-584D6A2F4531}"/>
              </a:ext>
            </a:extLst>
          </p:cNvPr>
          <p:cNvSpPr>
            <a:spLocks noGrp="1"/>
          </p:cNvSpPr>
          <p:nvPr>
            <p:ph type="title"/>
          </p:nvPr>
        </p:nvSpPr>
        <p:spPr/>
        <p:txBody>
          <a:bodyPr/>
          <a:lstStyle/>
          <a:p>
            <a:r>
              <a:rPr lang="en-US" dirty="0"/>
              <a:t>Follow on Issues</a:t>
            </a:r>
          </a:p>
        </p:txBody>
      </p:sp>
      <p:sp>
        <p:nvSpPr>
          <p:cNvPr id="3" name="Text Placeholder 2">
            <a:extLst>
              <a:ext uri="{FF2B5EF4-FFF2-40B4-BE49-F238E27FC236}">
                <a16:creationId xmlns:a16="http://schemas.microsoft.com/office/drawing/2014/main" id="{5A70BE90-929F-1E4D-8E42-F30D3C94B04D}"/>
              </a:ext>
            </a:extLst>
          </p:cNvPr>
          <p:cNvSpPr>
            <a:spLocks noGrp="1"/>
          </p:cNvSpPr>
          <p:nvPr>
            <p:ph type="body" sz="quarter" idx="14"/>
          </p:nvPr>
        </p:nvSpPr>
        <p:spPr>
          <a:xfrm>
            <a:off x="358776" y="672456"/>
            <a:ext cx="8423275" cy="3798588"/>
          </a:xfrm>
        </p:spPr>
        <p:txBody>
          <a:bodyPr/>
          <a:lstStyle/>
          <a:p>
            <a:r>
              <a:rPr lang="en-US" b="1" dirty="0"/>
              <a:t>Incremental Improvement</a:t>
            </a:r>
          </a:p>
          <a:p>
            <a:pPr marL="285750" indent="-285750">
              <a:buFont typeface="Arial" panose="020B0604020202020204" pitchFamily="34" charset="0"/>
              <a:buChar char="•"/>
            </a:pPr>
            <a:r>
              <a:rPr lang="en-US" dirty="0"/>
              <a:t>When do we need to rebuild the rules ?</a:t>
            </a:r>
          </a:p>
          <a:p>
            <a:pPr marL="285750" indent="-285750">
              <a:buFont typeface="Arial" panose="020B0604020202020204" pitchFamily="34" charset="0"/>
              <a:buChar char="•"/>
            </a:pPr>
            <a:r>
              <a:rPr lang="en-US" dirty="0"/>
              <a:t>We can explore approaches to incrementally add new rules, with new data, rather than a big rebuild.</a:t>
            </a:r>
            <a:endParaRPr lang="en-AU" b="1" dirty="0"/>
          </a:p>
          <a:p>
            <a:r>
              <a:rPr lang="en-US" b="1" dirty="0"/>
              <a:t>Data Issues</a:t>
            </a:r>
          </a:p>
          <a:p>
            <a:pPr marL="285750" indent="-285750">
              <a:buFont typeface="Arial" panose="020B0604020202020204" pitchFamily="34" charset="0"/>
              <a:buChar char="•"/>
            </a:pPr>
            <a:r>
              <a:rPr lang="en-US" dirty="0"/>
              <a:t>Catalogues – Models – VINs. Part Numbers Vs PNCs </a:t>
            </a:r>
            <a:r>
              <a:rPr lang="en-AU" dirty="0"/>
              <a:t>(Part Name Codes), Supersessions.</a:t>
            </a:r>
          </a:p>
          <a:p>
            <a:pPr marL="285750" indent="-285750">
              <a:buFont typeface="Arial" panose="020B0604020202020204" pitchFamily="34" charset="0"/>
              <a:buChar char="•"/>
            </a:pPr>
            <a:r>
              <a:rPr lang="en-AU" dirty="0"/>
              <a:t>Robust Vehicles like TMH Fork Lifts may have very specific parts replacement types.</a:t>
            </a:r>
            <a:endParaRPr lang="en-US" dirty="0"/>
          </a:p>
          <a:p>
            <a:pPr marL="285750" indent="-285750">
              <a:buFont typeface="Arial" panose="020B0604020202020204" pitchFamily="34" charset="0"/>
              <a:buChar char="•"/>
            </a:pPr>
            <a:r>
              <a:rPr lang="en-US" dirty="0" err="1"/>
              <a:t>Generalise</a:t>
            </a:r>
            <a:r>
              <a:rPr lang="en-US" dirty="0"/>
              <a:t> up to a type of part type, e.g. break-pad, air-filter, tie-rod; maybe across models or brands.</a:t>
            </a:r>
          </a:p>
          <a:p>
            <a:pPr marL="285750" indent="-285750">
              <a:buFont typeface="Arial" panose="020B0604020202020204" pitchFamily="34" charset="0"/>
              <a:buChar char="•"/>
            </a:pPr>
            <a:r>
              <a:rPr lang="en-US" dirty="0"/>
              <a:t>Many reasons for an Orders: Re-Stock Orders, Multiple vehicles on one order, accident (multiple sections), scheduled service ( parts across sections), breakdowns (one-section).</a:t>
            </a:r>
          </a:p>
          <a:p>
            <a:pPr marL="285750" indent="-285750">
              <a:buFont typeface="Arial" panose="020B0604020202020204" pitchFamily="34" charset="0"/>
              <a:buChar char="•"/>
            </a:pPr>
            <a:r>
              <a:rPr lang="en-US" dirty="0"/>
              <a:t>Further analysis to get ‘Quality’ rules - remove effects of time, dealerships, models, </a:t>
            </a:r>
            <a:r>
              <a:rPr lang="en-US" dirty="0" err="1"/>
              <a:t>etc</a:t>
            </a:r>
            <a:endParaRPr lang="en-US" dirty="0"/>
          </a:p>
          <a:p>
            <a:r>
              <a:rPr lang="en-AU" b="1" dirty="0"/>
              <a:t>Use of Knowledge - Futures:</a:t>
            </a:r>
          </a:p>
          <a:p>
            <a:pPr marL="285750" indent="-285750">
              <a:buFont typeface="Arial" panose="020B0604020202020204" pitchFamily="34" charset="0"/>
              <a:buChar char="•"/>
            </a:pPr>
            <a:r>
              <a:rPr lang="en-AU" dirty="0"/>
              <a:t>Vehicles are highly structured: Types, Connections, Groupings, Operations</a:t>
            </a:r>
          </a:p>
          <a:p>
            <a:pPr marL="542925" lvl="1" indent="-285750">
              <a:buFont typeface="Arial" panose="020B0604020202020204" pitchFamily="34" charset="0"/>
              <a:buChar char="•"/>
            </a:pPr>
            <a:r>
              <a:rPr lang="en-AU" dirty="0"/>
              <a:t>We ‘know’ what parts are connect to what; what parts are part of a whole;</a:t>
            </a:r>
          </a:p>
          <a:p>
            <a:pPr marL="542925" lvl="1" indent="-285750">
              <a:buFont typeface="Arial" panose="020B0604020202020204" pitchFamily="34" charset="0"/>
              <a:buChar char="•"/>
            </a:pPr>
            <a:r>
              <a:rPr lang="en-AU" dirty="0"/>
              <a:t>We can understand causality, Part A broken -&gt; Part B broken;</a:t>
            </a:r>
          </a:p>
          <a:p>
            <a:pPr marL="542925" lvl="1" indent="-285750">
              <a:buFont typeface="Arial" panose="020B0604020202020204" pitchFamily="34" charset="0"/>
              <a:buChar char="•"/>
            </a:pPr>
            <a:r>
              <a:rPr lang="en-AU" dirty="0"/>
              <a:t>We know what operations (SSM) require what parts. Is this knowledge better than past associations ?</a:t>
            </a:r>
          </a:p>
          <a:p>
            <a:pPr marL="285750" indent="-285750">
              <a:buFont typeface="Arial" panose="020B0604020202020204" pitchFamily="34" charset="0"/>
              <a:buChar char="•"/>
            </a:pPr>
            <a:r>
              <a:rPr lang="en-AU" dirty="0"/>
              <a:t>We could learn what parts are replaced together in a section, and capture this knowledge in a Graph.</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25066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13FE-DB74-B747-B5C4-70D56B267182}"/>
              </a:ext>
            </a:extLst>
          </p:cNvPr>
          <p:cNvSpPr>
            <a:spLocks noGrp="1"/>
          </p:cNvSpPr>
          <p:nvPr>
            <p:ph type="title"/>
          </p:nvPr>
        </p:nvSpPr>
        <p:spPr/>
        <p:txBody>
          <a:bodyPr/>
          <a:lstStyle/>
          <a:p>
            <a:r>
              <a:rPr lang="en-US" dirty="0"/>
              <a:t>Product Recommendations as a Product </a:t>
            </a:r>
          </a:p>
        </p:txBody>
      </p:sp>
      <p:sp>
        <p:nvSpPr>
          <p:cNvPr id="3" name="Text Placeholder 2">
            <a:extLst>
              <a:ext uri="{FF2B5EF4-FFF2-40B4-BE49-F238E27FC236}">
                <a16:creationId xmlns:a16="http://schemas.microsoft.com/office/drawing/2014/main" id="{DAAF38B2-775B-3148-A0F5-70DEB1F625C1}"/>
              </a:ext>
            </a:extLst>
          </p:cNvPr>
          <p:cNvSpPr>
            <a:spLocks noGrp="1"/>
          </p:cNvSpPr>
          <p:nvPr>
            <p:ph type="body" sz="quarter" idx="14"/>
          </p:nvPr>
        </p:nvSpPr>
        <p:spPr>
          <a:xfrm>
            <a:off x="608251" y="1162450"/>
            <a:ext cx="8049418" cy="2172805"/>
          </a:xfrm>
        </p:spPr>
        <p:txBody>
          <a:bodyPr/>
          <a:lstStyle/>
          <a:p>
            <a:r>
              <a:rPr lang="en-AU" sz="2000" dirty="0"/>
              <a:t>Parts recommendation is a full EPC Feature that can be used across all Franchises, not just TMH.</a:t>
            </a:r>
          </a:p>
          <a:p>
            <a:endParaRPr lang="en-AU" sz="2000" dirty="0"/>
          </a:p>
          <a:p>
            <a:r>
              <a:rPr lang="en-AU" sz="2000" dirty="0"/>
              <a:t>Product recommendations is a technology solution we can use across many of our products.  </a:t>
            </a:r>
          </a:p>
          <a:p>
            <a:endParaRPr lang="en-AU" sz="2000" dirty="0"/>
          </a:p>
          <a:p>
            <a:r>
              <a:rPr lang="en-AU" sz="2000" dirty="0"/>
              <a:t>Recommendations are a new data asset that can be sold as a product. Other companies can use the rules (data) generated to add value to their sales.</a:t>
            </a:r>
          </a:p>
          <a:p>
            <a:endParaRPr lang="en-US" sz="2000" dirty="0"/>
          </a:p>
        </p:txBody>
      </p:sp>
    </p:spTree>
    <p:extLst>
      <p:ext uri="{BB962C8B-B14F-4D97-AF65-F5344CB8AC3E}">
        <p14:creationId xmlns:p14="http://schemas.microsoft.com/office/powerpoint/2010/main" val="2147104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D2EFC5-1AF1-6044-BB94-D601281B7B4E}"/>
              </a:ext>
            </a:extLst>
          </p:cNvPr>
          <p:cNvSpPr>
            <a:spLocks noGrp="1"/>
          </p:cNvSpPr>
          <p:nvPr>
            <p:ph type="title"/>
          </p:nvPr>
        </p:nvSpPr>
        <p:spPr>
          <a:xfrm>
            <a:off x="923036" y="1495302"/>
            <a:ext cx="6871305" cy="2152897"/>
          </a:xfrm>
        </p:spPr>
        <p:txBody>
          <a:bodyPr/>
          <a:lstStyle/>
          <a:p>
            <a:r>
              <a:rPr lang="en-US" dirty="0"/>
              <a:t>The End</a:t>
            </a:r>
            <a:br>
              <a:rPr lang="en-US" dirty="0"/>
            </a:br>
            <a:br>
              <a:rPr lang="en-US" dirty="0"/>
            </a:br>
            <a:r>
              <a:rPr lang="en-US" sz="2000" dirty="0">
                <a:effectLst/>
              </a:rPr>
              <a:t>”T</a:t>
            </a:r>
            <a:r>
              <a:rPr lang="en-AU" sz="2000" dirty="0">
                <a:effectLst/>
              </a:rPr>
              <a:t>he aim of statistics is so you don't make a fool of yourself with data “</a:t>
            </a:r>
            <a:endParaRPr lang="en-US" sz="2000" dirty="0"/>
          </a:p>
        </p:txBody>
      </p:sp>
    </p:spTree>
    <p:extLst>
      <p:ext uri="{BB962C8B-B14F-4D97-AF65-F5344CB8AC3E}">
        <p14:creationId xmlns:p14="http://schemas.microsoft.com/office/powerpoint/2010/main" val="1030991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66E9-5C41-2746-970D-79ADAA5884E0}"/>
              </a:ext>
            </a:extLst>
          </p:cNvPr>
          <p:cNvSpPr>
            <a:spLocks noGrp="1"/>
          </p:cNvSpPr>
          <p:nvPr>
            <p:ph type="title"/>
          </p:nvPr>
        </p:nvSpPr>
        <p:spPr/>
        <p:txBody>
          <a:bodyPr/>
          <a:lstStyle/>
          <a:p>
            <a:r>
              <a:rPr lang="en-US" dirty="0"/>
              <a:t>Who am I – to talk about this</a:t>
            </a:r>
          </a:p>
        </p:txBody>
      </p:sp>
      <p:sp>
        <p:nvSpPr>
          <p:cNvPr id="3" name="TextBox 2">
            <a:extLst>
              <a:ext uri="{FF2B5EF4-FFF2-40B4-BE49-F238E27FC236}">
                <a16:creationId xmlns:a16="http://schemas.microsoft.com/office/drawing/2014/main" id="{35B388F8-1633-2B4C-A7B4-C36F8A4C38C4}"/>
              </a:ext>
            </a:extLst>
          </p:cNvPr>
          <p:cNvSpPr txBox="1"/>
          <p:nvPr/>
        </p:nvSpPr>
        <p:spPr>
          <a:xfrm>
            <a:off x="358776" y="565452"/>
            <a:ext cx="8585200" cy="4578048"/>
          </a:xfrm>
          <a:prstGeom prst="rect">
            <a:avLst/>
          </a:prstGeom>
          <a:noFill/>
        </p:spPr>
        <p:txBody>
          <a:bodyPr wrap="square" rtlCol="0">
            <a:spAutoFit/>
          </a:bodyPr>
          <a:lstStyle/>
          <a:p>
            <a:pPr marL="285750" indent="-285750">
              <a:buFont typeface="Arial" panose="020B0604020202020204" pitchFamily="34" charset="0"/>
              <a:buChar char="•"/>
            </a:pPr>
            <a:r>
              <a:rPr lang="en-US" dirty="0"/>
              <a:t>First degree in Psychology and Statistics: </a:t>
            </a:r>
          </a:p>
          <a:p>
            <a:pPr marL="675376" lvl="1" indent="-285750">
              <a:buFont typeface="Arial" panose="020B0604020202020204" pitchFamily="34" charset="0"/>
              <a:buChar char="•"/>
            </a:pPr>
            <a:r>
              <a:rPr lang="en-US" dirty="0"/>
              <a:t>Research, design and statistical analysis of scientific experiments.</a:t>
            </a:r>
          </a:p>
          <a:p>
            <a:pPr marL="675376" lvl="1" indent="-285750">
              <a:buFont typeface="Arial" panose="020B0604020202020204" pitchFamily="34" charset="0"/>
              <a:buChar char="•"/>
            </a:pPr>
            <a:r>
              <a:rPr lang="en-US" dirty="0"/>
              <a:t>Neuroscience and Learning</a:t>
            </a:r>
          </a:p>
          <a:p>
            <a:pPr marL="285750" indent="-285750">
              <a:buFont typeface="Arial" panose="020B0604020202020204" pitchFamily="34" charset="0"/>
              <a:buChar char="•"/>
            </a:pPr>
            <a:r>
              <a:rPr lang="en-US" dirty="0"/>
              <a:t>First jobs as biomedical statistician, e.g. predicting child learning disorders.</a:t>
            </a:r>
          </a:p>
          <a:p>
            <a:pPr marL="285750" indent="-285750">
              <a:buFont typeface="Arial" panose="020B0604020202020204" pitchFamily="34" charset="0"/>
              <a:buChar char="•"/>
            </a:pPr>
            <a:r>
              <a:rPr lang="en-US" dirty="0"/>
              <a:t>Taught Doctors how to do experimental research at </a:t>
            </a:r>
            <a:r>
              <a:rPr lang="en-US" dirty="0" err="1"/>
              <a:t>Garvan</a:t>
            </a:r>
            <a:r>
              <a:rPr lang="en-US" dirty="0"/>
              <a:t> Institute of Medical Research.</a:t>
            </a:r>
          </a:p>
          <a:p>
            <a:pPr marL="285750" indent="-285750">
              <a:buFont typeface="Arial" panose="020B0604020202020204" pitchFamily="34" charset="0"/>
              <a:buChar char="•"/>
            </a:pPr>
            <a:r>
              <a:rPr lang="en-US" dirty="0"/>
              <a:t>Master’s degree in AI and Machine Learning.</a:t>
            </a:r>
          </a:p>
          <a:p>
            <a:pPr marL="285750" indent="-285750">
              <a:buFont typeface="Arial" panose="020B0604020202020204" pitchFamily="34" charset="0"/>
              <a:buChar char="•"/>
            </a:pPr>
            <a:r>
              <a:rPr lang="en-US" dirty="0"/>
              <a:t>Worked with 2 world famous AI Researchers at Sydney Uni, Touring Institute, and UNSW.</a:t>
            </a:r>
          </a:p>
          <a:p>
            <a:pPr marL="285750" indent="-285750">
              <a:buFont typeface="Arial" panose="020B0604020202020204" pitchFamily="34" charset="0"/>
              <a:buChar char="•"/>
            </a:pPr>
            <a:r>
              <a:rPr lang="en-US" dirty="0"/>
              <a:t>Built  GARVAN-ES1 – one of worlds first production Medical AI systems, 1983 at </a:t>
            </a:r>
            <a:r>
              <a:rPr lang="en-US" dirty="0" err="1"/>
              <a:t>Garvan</a:t>
            </a:r>
            <a:endParaRPr lang="en-US" dirty="0"/>
          </a:p>
          <a:p>
            <a:pPr marL="285750" indent="-285750">
              <a:buFont typeface="Arial" panose="020B0604020202020204" pitchFamily="34" charset="0"/>
              <a:buChar char="•"/>
            </a:pPr>
            <a:r>
              <a:rPr lang="en-US" dirty="0"/>
              <a:t>Published over 30 Articles in AI and Machine Learning in refereed journals.</a:t>
            </a:r>
          </a:p>
          <a:p>
            <a:pPr marL="285750" indent="-285750">
              <a:buFont typeface="Arial" panose="020B0604020202020204" pitchFamily="34" charset="0"/>
              <a:buChar char="•"/>
            </a:pPr>
            <a:r>
              <a:rPr lang="en-US" dirty="0"/>
              <a:t>Worked for 20 years full time applying  AI, Machine Learning, Data Mining in Medicine, telecommunications, Manufacturing, Electronics, Marketing, Finance, Stock Market Trading.</a:t>
            </a:r>
          </a:p>
          <a:p>
            <a:pPr marL="285750" indent="-285750">
              <a:buFont typeface="Arial" panose="020B0604020202020204" pitchFamily="34" charset="0"/>
              <a:buChar char="•"/>
            </a:pPr>
            <a:r>
              <a:rPr lang="en-US" dirty="0"/>
              <a:t>Consultant in AI as Innovation for many companies.</a:t>
            </a:r>
          </a:p>
          <a:p>
            <a:pPr marL="285750" indent="-285750">
              <a:buFont typeface="Arial" panose="020B0604020202020204" pitchFamily="34" charset="0"/>
              <a:buChar char="•"/>
            </a:pPr>
            <a:r>
              <a:rPr lang="en-US" dirty="0"/>
              <a:t>Post Graduate lecturer, and </a:t>
            </a:r>
            <a:r>
              <a:rPr lang="en-US" dirty="0" err="1"/>
              <a:t>Phd</a:t>
            </a:r>
            <a:r>
              <a:rPr lang="en-US" dirty="0"/>
              <a:t> supervisor, in AI at various Universities.</a:t>
            </a:r>
          </a:p>
          <a:p>
            <a:pPr marL="285750" indent="-285750">
              <a:buFont typeface="Arial" panose="020B0604020202020204" pitchFamily="34" charset="0"/>
              <a:buChar char="•"/>
            </a:pPr>
            <a:r>
              <a:rPr lang="en-US" dirty="0"/>
              <a:t>Developed numerous data mining products - Data Mining/AI product manager.</a:t>
            </a:r>
          </a:p>
          <a:p>
            <a:pPr marL="285750" indent="-285750">
              <a:buFont typeface="Arial" panose="020B0604020202020204" pitchFamily="34" charset="0"/>
              <a:buChar char="•"/>
            </a:pPr>
            <a:r>
              <a:rPr lang="en-US" dirty="0"/>
              <a:t>Continually keeping abreast of AI, Machine Learning, Natural Language Understanding and </a:t>
            </a:r>
            <a:r>
              <a:rPr lang="en-US" dirty="0" err="1"/>
              <a:t>DataMining</a:t>
            </a:r>
            <a:r>
              <a:rPr lang="en-US" dirty="0"/>
              <a:t> trends and technologies.</a:t>
            </a:r>
          </a:p>
          <a:p>
            <a:pPr marL="285750" indent="-285750">
              <a:buFont typeface="Arial" panose="020B0604020202020204" pitchFamily="34" charset="0"/>
              <a:buChar char="•"/>
            </a:pPr>
            <a:r>
              <a:rPr lang="en-US" dirty="0"/>
              <a:t>Still building new AI tools. Interested in Symbolic, Process and Interactive Machine Learning and Hidden Context.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25825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FFA18-FAF3-F745-B042-B7E3B15CAA52}"/>
              </a:ext>
            </a:extLst>
          </p:cNvPr>
          <p:cNvSpPr>
            <a:spLocks noGrp="1"/>
          </p:cNvSpPr>
          <p:nvPr>
            <p:ph type="title"/>
          </p:nvPr>
        </p:nvSpPr>
        <p:spPr/>
        <p:txBody>
          <a:bodyPr/>
          <a:lstStyle/>
          <a:p>
            <a:r>
              <a:rPr lang="en-US" dirty="0"/>
              <a:t>Data Science</a:t>
            </a:r>
          </a:p>
        </p:txBody>
      </p:sp>
      <p:pic>
        <p:nvPicPr>
          <p:cNvPr id="5" name="Picture 4" descr="Diagram&#10;&#10;Description automatically generated">
            <a:extLst>
              <a:ext uri="{FF2B5EF4-FFF2-40B4-BE49-F238E27FC236}">
                <a16:creationId xmlns:a16="http://schemas.microsoft.com/office/drawing/2014/main" id="{B0986B5F-DE78-8149-87E9-1C46DF0F31A2}"/>
              </a:ext>
            </a:extLst>
          </p:cNvPr>
          <p:cNvPicPr>
            <a:picLocks noChangeAspect="1"/>
          </p:cNvPicPr>
          <p:nvPr/>
        </p:nvPicPr>
        <p:blipFill>
          <a:blip r:embed="rId2"/>
          <a:stretch>
            <a:fillRect/>
          </a:stretch>
        </p:blipFill>
        <p:spPr>
          <a:xfrm>
            <a:off x="977900" y="550127"/>
            <a:ext cx="6574314" cy="4212374"/>
          </a:xfrm>
          <a:prstGeom prst="rect">
            <a:avLst/>
          </a:prstGeom>
        </p:spPr>
      </p:pic>
    </p:spTree>
    <p:extLst>
      <p:ext uri="{BB962C8B-B14F-4D97-AF65-F5344CB8AC3E}">
        <p14:creationId xmlns:p14="http://schemas.microsoft.com/office/powerpoint/2010/main" val="2073611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CB22-C10A-AD4D-9918-B5359DDEE63D}"/>
              </a:ext>
            </a:extLst>
          </p:cNvPr>
          <p:cNvSpPr>
            <a:spLocks noGrp="1"/>
          </p:cNvSpPr>
          <p:nvPr>
            <p:ph type="title"/>
          </p:nvPr>
        </p:nvSpPr>
        <p:spPr>
          <a:xfrm>
            <a:off x="351156" y="207514"/>
            <a:ext cx="7360072" cy="249299"/>
          </a:xfrm>
        </p:spPr>
        <p:txBody>
          <a:bodyPr/>
          <a:lstStyle/>
          <a:p>
            <a:r>
              <a:rPr lang="en-US" dirty="0"/>
              <a:t>Removing Redundant Rules</a:t>
            </a:r>
          </a:p>
        </p:txBody>
      </p:sp>
      <p:sp>
        <p:nvSpPr>
          <p:cNvPr id="3" name="Rectangle 2">
            <a:extLst>
              <a:ext uri="{FF2B5EF4-FFF2-40B4-BE49-F238E27FC236}">
                <a16:creationId xmlns:a16="http://schemas.microsoft.com/office/drawing/2014/main" id="{E969A441-1786-2E4B-B2E7-EC981E46B33A}"/>
              </a:ext>
            </a:extLst>
          </p:cNvPr>
          <p:cNvSpPr/>
          <p:nvPr/>
        </p:nvSpPr>
        <p:spPr>
          <a:xfrm>
            <a:off x="434340" y="769368"/>
            <a:ext cx="7947660" cy="2217145"/>
          </a:xfrm>
          <a:prstGeom prst="rect">
            <a:avLst/>
          </a:prstGeom>
        </p:spPr>
        <p:txBody>
          <a:bodyPr wrap="square">
            <a:spAutoFit/>
          </a:bodyPr>
          <a:lstStyle/>
          <a:p>
            <a:r>
              <a:rPr lang="en-AU" dirty="0">
                <a:latin typeface="Helvetica Neue" panose="02000503000000020004" pitchFamily="2" charset="0"/>
              </a:rPr>
              <a:t>A more specific rule, that has another condition, with same or lower lift is redundant.</a:t>
            </a:r>
          </a:p>
          <a:p>
            <a:r>
              <a:rPr lang="en-AU" dirty="0">
                <a:latin typeface="Helvetica Neue" panose="02000503000000020004" pitchFamily="2" charset="0"/>
              </a:rPr>
              <a:t>It can be pruned.</a:t>
            </a:r>
          </a:p>
          <a:p>
            <a:endParaRPr lang="en-AU" dirty="0">
              <a:effectLst/>
              <a:latin typeface="Helvetica Neue" panose="02000503000000020004" pitchFamily="2" charset="0"/>
            </a:endParaRPr>
          </a:p>
          <a:p>
            <a:pPr marL="342900" indent="-342900">
              <a:buFont typeface="+mj-lt"/>
              <a:buAutoNum type="arabicPeriod"/>
            </a:pPr>
            <a:r>
              <a:rPr lang="en-AU" dirty="0">
                <a:latin typeface="Helvetica Neue" panose="02000503000000020004" pitchFamily="2" charset="0"/>
              </a:rPr>
              <a:t>Bread - &gt; Butter 				Lift 1.5</a:t>
            </a:r>
          </a:p>
          <a:p>
            <a:pPr marL="342900" indent="-342900">
              <a:buFont typeface="+mj-lt"/>
              <a:buAutoNum type="arabicPeriod"/>
            </a:pPr>
            <a:r>
              <a:rPr lang="en-AU" dirty="0">
                <a:effectLst/>
                <a:latin typeface="Helvetica Neue" panose="02000503000000020004" pitchFamily="2" charset="0"/>
              </a:rPr>
              <a:t>Bread, Milk  -&gt; Butter			Lift 1.5</a:t>
            </a:r>
          </a:p>
          <a:p>
            <a:pPr marL="342900" indent="-342900">
              <a:buFont typeface="+mj-lt"/>
              <a:buAutoNum type="arabicPeriod"/>
            </a:pPr>
            <a:r>
              <a:rPr lang="en-AU" dirty="0">
                <a:latin typeface="Helvetica Neue" panose="02000503000000020004" pitchFamily="2" charset="0"/>
              </a:rPr>
              <a:t>Bread, Jam  -&gt; Butter			Lift 1.1</a:t>
            </a:r>
          </a:p>
          <a:p>
            <a:pPr marL="342900" indent="-342900">
              <a:buFont typeface="+mj-lt"/>
              <a:buAutoNum type="arabicPeriod"/>
            </a:pPr>
            <a:r>
              <a:rPr lang="en-AU" dirty="0">
                <a:effectLst/>
                <a:latin typeface="Helvetica Neue" panose="02000503000000020004" pitchFamily="2" charset="0"/>
              </a:rPr>
              <a:t>Bread, Coffee -&gt; Butter		Lift 2.4</a:t>
            </a:r>
          </a:p>
          <a:p>
            <a:pPr marL="342900" indent="-342900">
              <a:buFont typeface="+mj-lt"/>
              <a:buAutoNum type="arabicPeriod"/>
            </a:pPr>
            <a:endParaRPr lang="en-AU" dirty="0">
              <a:latin typeface="Helvetica Neue" panose="02000503000000020004" pitchFamily="2" charset="0"/>
            </a:endParaRPr>
          </a:p>
          <a:p>
            <a:r>
              <a:rPr lang="en-AU" dirty="0">
                <a:effectLst/>
                <a:latin typeface="Helvetica Neue" panose="02000503000000020004" pitchFamily="2" charset="0"/>
              </a:rPr>
              <a:t>We can safely remove Rule 2 &amp; 3.</a:t>
            </a:r>
          </a:p>
        </p:txBody>
      </p:sp>
    </p:spTree>
    <p:extLst>
      <p:ext uri="{BB962C8B-B14F-4D97-AF65-F5344CB8AC3E}">
        <p14:creationId xmlns:p14="http://schemas.microsoft.com/office/powerpoint/2010/main" val="1950882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2B235-0911-3536-2D2C-B194089CA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06558-9C90-C359-B64B-460A74159627}"/>
              </a:ext>
            </a:extLst>
          </p:cNvPr>
          <p:cNvSpPr>
            <a:spLocks noGrp="1"/>
          </p:cNvSpPr>
          <p:nvPr>
            <p:ph type="title"/>
          </p:nvPr>
        </p:nvSpPr>
        <p:spPr/>
        <p:txBody>
          <a:bodyPr/>
          <a:lstStyle/>
          <a:p>
            <a:r>
              <a:rPr lang="en-US" dirty="0"/>
              <a:t>Many types of Product Recommenders </a:t>
            </a:r>
          </a:p>
        </p:txBody>
      </p:sp>
      <p:sp>
        <p:nvSpPr>
          <p:cNvPr id="3" name="Text Placeholder 2">
            <a:extLst>
              <a:ext uri="{FF2B5EF4-FFF2-40B4-BE49-F238E27FC236}">
                <a16:creationId xmlns:a16="http://schemas.microsoft.com/office/drawing/2014/main" id="{E176CDDF-CA96-76B4-0D73-20875B56812A}"/>
              </a:ext>
            </a:extLst>
          </p:cNvPr>
          <p:cNvSpPr>
            <a:spLocks noGrp="1"/>
          </p:cNvSpPr>
          <p:nvPr>
            <p:ph type="body" sz="quarter" idx="14"/>
          </p:nvPr>
        </p:nvSpPr>
        <p:spPr>
          <a:xfrm>
            <a:off x="358776" y="585369"/>
            <a:ext cx="8423275" cy="4247887"/>
          </a:xfrm>
        </p:spPr>
        <p:txBody>
          <a:bodyPr/>
          <a:lstStyle/>
          <a:p>
            <a:pPr algn="l"/>
            <a:r>
              <a:rPr lang="en-AU" sz="1400" b="1" i="0" u="none" strike="noStrike" dirty="0">
                <a:solidFill>
                  <a:srgbClr val="393939"/>
                </a:solidFill>
                <a:effectLst/>
                <a:latin typeface="+mn-lt"/>
              </a:rPr>
              <a:t>Most Popular Items – The Simplest Strategy</a:t>
            </a:r>
            <a:endParaRPr lang="en-AU" sz="1400" b="0" i="0" u="none" strike="noStrike" dirty="0">
              <a:solidFill>
                <a:srgbClr val="393939"/>
              </a:solidFill>
              <a:effectLst/>
              <a:latin typeface="+mn-lt"/>
            </a:endParaRPr>
          </a:p>
          <a:p>
            <a:pPr algn="l"/>
            <a:r>
              <a:rPr lang="en-AU" sz="1400" b="0" i="0" u="none" strike="noStrike" dirty="0">
                <a:solidFill>
                  <a:srgbClr val="393939"/>
                </a:solidFill>
                <a:effectLst/>
                <a:latin typeface="+mn-lt"/>
              </a:rPr>
              <a:t>The simplest strategy is to just offer the customer whatever is most popular, be that a movie, a book, or an article of clothing.</a:t>
            </a:r>
          </a:p>
          <a:p>
            <a:pPr algn="l"/>
            <a:r>
              <a:rPr lang="en-AU" sz="1400" dirty="0">
                <a:solidFill>
                  <a:srgbClr val="393939"/>
                </a:solidFill>
                <a:latin typeface="+mn-lt"/>
              </a:rPr>
              <a:t>Note that the most popular item may not be related to what they have already bought, or really want, in market basked scenarios. A popular item can be completely unrelated, or not recommended, in relation to the basket*.</a:t>
            </a:r>
            <a:endParaRPr lang="en-AU" sz="1400" b="0" i="0" u="none" strike="noStrike" dirty="0">
              <a:solidFill>
                <a:srgbClr val="393939"/>
              </a:solidFill>
              <a:effectLst/>
              <a:latin typeface="+mn-lt"/>
            </a:endParaRPr>
          </a:p>
          <a:p>
            <a:pPr algn="l"/>
            <a:endParaRPr lang="en-AU" sz="1400" b="0" i="0" u="none" strike="noStrike" dirty="0">
              <a:solidFill>
                <a:srgbClr val="393939"/>
              </a:solidFill>
              <a:effectLst/>
              <a:latin typeface="+mn-lt"/>
            </a:endParaRPr>
          </a:p>
          <a:p>
            <a:pPr algn="l"/>
            <a:r>
              <a:rPr lang="en-AU" sz="1400" b="1" i="0" u="none" strike="noStrike" dirty="0">
                <a:solidFill>
                  <a:srgbClr val="393939"/>
                </a:solidFill>
                <a:effectLst/>
                <a:latin typeface="+mn-lt"/>
              </a:rPr>
              <a:t>Association or Market Basket Analysis</a:t>
            </a:r>
          </a:p>
          <a:p>
            <a:pPr algn="l"/>
            <a:r>
              <a:rPr lang="en-AU" sz="1400" b="0" i="0" u="none" strike="noStrike" dirty="0">
                <a:solidFill>
                  <a:srgbClr val="393939"/>
                </a:solidFill>
                <a:effectLst/>
                <a:latin typeface="+mn-lt"/>
              </a:rPr>
              <a:t>Association Analysis and Market Basket Analysis looks almost exclusively at content. Types:</a:t>
            </a:r>
          </a:p>
          <a:p>
            <a:pPr marL="342900" indent="-342900">
              <a:buFont typeface="+mj-lt"/>
              <a:buAutoNum type="arabicPeriod"/>
            </a:pPr>
            <a:r>
              <a:rPr lang="en-AU" sz="1400" b="1" i="0" u="none" strike="noStrike" dirty="0">
                <a:solidFill>
                  <a:srgbClr val="393939"/>
                </a:solidFill>
                <a:effectLst/>
                <a:latin typeface="+mn-lt"/>
              </a:rPr>
              <a:t>Association</a:t>
            </a:r>
            <a:r>
              <a:rPr lang="en-AU" sz="1400" b="0" i="0" u="none" strike="noStrike" dirty="0">
                <a:solidFill>
                  <a:srgbClr val="393939"/>
                </a:solidFill>
                <a:effectLst/>
                <a:latin typeface="+mn-lt"/>
              </a:rPr>
              <a:t> -  customers typically acquire the items or services one at a time (like banking services)</a:t>
            </a:r>
          </a:p>
          <a:p>
            <a:pPr marL="342900" indent="-342900">
              <a:buFont typeface="+mj-lt"/>
              <a:buAutoNum type="arabicPeriod"/>
            </a:pPr>
            <a:r>
              <a:rPr lang="en-AU" sz="1400" b="1" i="0" u="none" strike="noStrike" dirty="0">
                <a:solidFill>
                  <a:srgbClr val="393939"/>
                </a:solidFill>
                <a:effectLst/>
                <a:latin typeface="+mn-lt"/>
              </a:rPr>
              <a:t>Market Basket </a:t>
            </a:r>
            <a:r>
              <a:rPr lang="en-AU" sz="1400" b="0" i="0" u="none" strike="noStrike" dirty="0">
                <a:solidFill>
                  <a:srgbClr val="393939"/>
                </a:solidFill>
                <a:effectLst/>
                <a:latin typeface="+mn-lt"/>
              </a:rPr>
              <a:t>- customers potentially buy several things at once, find those things that fit together in the basket, if one or more is not bought then suggest it. The match here is on content in the basket.</a:t>
            </a:r>
            <a:endParaRPr lang="en-AU" sz="1400" b="1" i="0" u="none" strike="noStrike" dirty="0">
              <a:solidFill>
                <a:srgbClr val="242424"/>
              </a:solidFill>
              <a:effectLst/>
              <a:latin typeface="+mn-lt"/>
            </a:endParaRPr>
          </a:p>
          <a:p>
            <a:pPr algn="l"/>
            <a:endParaRPr lang="en-AU" sz="1400" b="1" i="0" u="none" strike="noStrike" dirty="0">
              <a:solidFill>
                <a:srgbClr val="242424"/>
              </a:solidFill>
              <a:effectLst/>
              <a:latin typeface="+mn-lt"/>
            </a:endParaRPr>
          </a:p>
          <a:p>
            <a:pPr algn="l"/>
            <a:r>
              <a:rPr lang="en-AU" sz="1400" b="1" i="0" u="none" strike="noStrike" dirty="0">
                <a:solidFill>
                  <a:srgbClr val="242424"/>
                </a:solidFill>
                <a:effectLst/>
                <a:latin typeface="+mn-lt"/>
              </a:rPr>
              <a:t>Collaborative Filtering</a:t>
            </a:r>
            <a:endParaRPr lang="en-AU" sz="1400" b="0" i="0" u="none" strike="noStrike" dirty="0">
              <a:solidFill>
                <a:srgbClr val="242424"/>
              </a:solidFill>
              <a:effectLst/>
              <a:latin typeface="+mn-lt"/>
            </a:endParaRPr>
          </a:p>
          <a:p>
            <a:r>
              <a:rPr lang="en-AU" sz="1400" b="0" i="0" u="none" strike="noStrike" dirty="0">
                <a:solidFill>
                  <a:srgbClr val="242424"/>
                </a:solidFill>
                <a:effectLst/>
                <a:latin typeface="+mn-lt"/>
              </a:rPr>
              <a:t>The collaborative filtering method is based on gathering and </a:t>
            </a:r>
            <a:r>
              <a:rPr lang="en-AU" sz="1400" b="0" i="0" u="none" strike="noStrike" dirty="0" err="1">
                <a:solidFill>
                  <a:srgbClr val="242424"/>
                </a:solidFill>
                <a:effectLst/>
                <a:latin typeface="+mn-lt"/>
              </a:rPr>
              <a:t>analyzing</a:t>
            </a:r>
            <a:r>
              <a:rPr lang="en-AU" sz="1400" b="0" i="0" u="none" strike="noStrike" dirty="0">
                <a:solidFill>
                  <a:srgbClr val="242424"/>
                </a:solidFill>
                <a:effectLst/>
                <a:latin typeface="+mn-lt"/>
              </a:rPr>
              <a:t> data on user’s </a:t>
            </a:r>
            <a:r>
              <a:rPr lang="en-AU" sz="1400" b="0" i="0" u="none" strike="noStrike" dirty="0" err="1">
                <a:solidFill>
                  <a:srgbClr val="242424"/>
                </a:solidFill>
                <a:effectLst/>
                <a:latin typeface="+mn-lt"/>
              </a:rPr>
              <a:t>behavior</a:t>
            </a:r>
            <a:r>
              <a:rPr lang="en-AU" sz="1400" b="0" i="0" u="none" strike="noStrike" dirty="0">
                <a:solidFill>
                  <a:srgbClr val="242424"/>
                </a:solidFill>
                <a:effectLst/>
                <a:latin typeface="+mn-lt"/>
              </a:rPr>
              <a:t>. This includes the user’s online activities and predicting what they will like based on the similarity with other users. </a:t>
            </a:r>
            <a:r>
              <a:rPr lang="en-AU" sz="1400" b="0" i="0" u="none" strike="noStrike" dirty="0">
                <a:solidFill>
                  <a:srgbClr val="393939"/>
                </a:solidFill>
                <a:effectLst/>
                <a:latin typeface="+mn-lt"/>
              </a:rPr>
              <a:t>The match here is on similar users.</a:t>
            </a:r>
            <a:endParaRPr lang="en-AU" sz="1400" b="1" i="0" u="none" strike="noStrike" dirty="0">
              <a:solidFill>
                <a:srgbClr val="242424"/>
              </a:solidFill>
              <a:effectLst/>
              <a:latin typeface="+mn-lt"/>
            </a:endParaRPr>
          </a:p>
          <a:p>
            <a:pPr algn="l"/>
            <a:endParaRPr lang="en-AU" sz="1200" b="0" i="0" u="none" strike="noStrike" dirty="0">
              <a:solidFill>
                <a:srgbClr val="242424"/>
              </a:solidFill>
              <a:effectLst/>
              <a:latin typeface="+mn-lt"/>
            </a:endParaRPr>
          </a:p>
          <a:p>
            <a:pPr algn="l"/>
            <a:r>
              <a:rPr lang="en-AU" sz="1200" dirty="0">
                <a:solidFill>
                  <a:srgbClr val="242424"/>
                </a:solidFill>
                <a:latin typeface="+mn-lt"/>
              </a:rPr>
              <a:t>													* following example will show this</a:t>
            </a:r>
            <a:endParaRPr lang="en-AU" sz="1200" b="0" i="0" u="none" strike="noStrike" dirty="0">
              <a:solidFill>
                <a:srgbClr val="242424"/>
              </a:solidFill>
              <a:effectLst/>
              <a:latin typeface="+mn-lt"/>
            </a:endParaRPr>
          </a:p>
          <a:p>
            <a:pPr algn="l"/>
            <a:endParaRPr lang="en-AU" sz="1200" dirty="0">
              <a:solidFill>
                <a:srgbClr val="242424"/>
              </a:solidFill>
              <a:latin typeface="+mn-lt"/>
            </a:endParaRPr>
          </a:p>
          <a:p>
            <a:pPr algn="l"/>
            <a:endParaRPr lang="en-AU" sz="1200" b="0" i="0" u="none" strike="noStrike" dirty="0">
              <a:solidFill>
                <a:srgbClr val="242424"/>
              </a:solidFill>
              <a:effectLst/>
              <a:latin typeface="+mn-lt"/>
            </a:endParaRPr>
          </a:p>
          <a:p>
            <a:pPr algn="l"/>
            <a:endParaRPr lang="en-AU" sz="1200" b="0" i="0" u="none" strike="noStrike" dirty="0">
              <a:solidFill>
                <a:srgbClr val="242424"/>
              </a:solidFill>
              <a:effectLst/>
              <a:latin typeface="+mn-lt"/>
            </a:endParaRPr>
          </a:p>
          <a:p>
            <a:endParaRPr lang="en-US" sz="1200" dirty="0">
              <a:latin typeface="+mn-lt"/>
            </a:endParaRPr>
          </a:p>
        </p:txBody>
      </p:sp>
    </p:spTree>
    <p:extLst>
      <p:ext uri="{BB962C8B-B14F-4D97-AF65-F5344CB8AC3E}">
        <p14:creationId xmlns:p14="http://schemas.microsoft.com/office/powerpoint/2010/main" val="2674327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368ACF-7573-B14F-869B-7591F294E4C9}"/>
              </a:ext>
            </a:extLst>
          </p:cNvPr>
          <p:cNvSpPr>
            <a:spLocks noGrp="1"/>
          </p:cNvSpPr>
          <p:nvPr>
            <p:ph type="title"/>
          </p:nvPr>
        </p:nvSpPr>
        <p:spPr>
          <a:xfrm>
            <a:off x="1325707" y="2211551"/>
            <a:ext cx="6871305" cy="799450"/>
          </a:xfrm>
        </p:spPr>
        <p:txBody>
          <a:bodyPr/>
          <a:lstStyle/>
          <a:p>
            <a:r>
              <a:rPr lang="en-US" dirty="0"/>
              <a:t>Metrics</a:t>
            </a:r>
          </a:p>
        </p:txBody>
      </p:sp>
    </p:spTree>
    <p:extLst>
      <p:ext uri="{BB962C8B-B14F-4D97-AF65-F5344CB8AC3E}">
        <p14:creationId xmlns:p14="http://schemas.microsoft.com/office/powerpoint/2010/main" val="335733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FA9525-6B45-E74B-99EB-4FCF5FF20FC7}"/>
              </a:ext>
            </a:extLst>
          </p:cNvPr>
          <p:cNvSpPr>
            <a:spLocks noGrp="1"/>
          </p:cNvSpPr>
          <p:nvPr>
            <p:ph type="title"/>
          </p:nvPr>
        </p:nvSpPr>
        <p:spPr/>
        <p:txBody>
          <a:bodyPr/>
          <a:lstStyle/>
          <a:p>
            <a:r>
              <a:rPr lang="en-US" dirty="0"/>
              <a:t>Many Metrics, Interestingness</a:t>
            </a:r>
          </a:p>
        </p:txBody>
      </p:sp>
      <p:pic>
        <p:nvPicPr>
          <p:cNvPr id="7" name="Picture 6" descr="Table&#10;&#10;Description automatically generated">
            <a:extLst>
              <a:ext uri="{FF2B5EF4-FFF2-40B4-BE49-F238E27FC236}">
                <a16:creationId xmlns:a16="http://schemas.microsoft.com/office/drawing/2014/main" id="{9494A0D6-837E-C546-BF1C-82320CF514D0}"/>
              </a:ext>
            </a:extLst>
          </p:cNvPr>
          <p:cNvPicPr>
            <a:picLocks noChangeAspect="1"/>
          </p:cNvPicPr>
          <p:nvPr/>
        </p:nvPicPr>
        <p:blipFill>
          <a:blip r:embed="rId3"/>
          <a:stretch>
            <a:fillRect/>
          </a:stretch>
        </p:blipFill>
        <p:spPr>
          <a:xfrm>
            <a:off x="1006756" y="534692"/>
            <a:ext cx="3426391" cy="4416534"/>
          </a:xfrm>
          <a:prstGeom prst="rect">
            <a:avLst/>
          </a:prstGeom>
        </p:spPr>
      </p:pic>
      <p:sp>
        <p:nvSpPr>
          <p:cNvPr id="2" name="Rectangle 1">
            <a:extLst>
              <a:ext uri="{FF2B5EF4-FFF2-40B4-BE49-F238E27FC236}">
                <a16:creationId xmlns:a16="http://schemas.microsoft.com/office/drawing/2014/main" id="{97686F41-7BB2-3545-83EB-A0929C294198}"/>
              </a:ext>
            </a:extLst>
          </p:cNvPr>
          <p:cNvSpPr/>
          <p:nvPr/>
        </p:nvSpPr>
        <p:spPr>
          <a:xfrm>
            <a:off x="5270473" y="626132"/>
            <a:ext cx="3201030" cy="1569660"/>
          </a:xfrm>
          <a:prstGeom prst="rect">
            <a:avLst/>
          </a:prstGeom>
          <a:ln>
            <a:solidFill>
              <a:schemeClr val="tx1"/>
            </a:solidFill>
          </a:ln>
        </p:spPr>
        <p:txBody>
          <a:bodyPr wrap="square">
            <a:spAutoFit/>
          </a:bodyPr>
          <a:lstStyle/>
          <a:p>
            <a:r>
              <a:rPr lang="en-US" sz="1200" u="sng" dirty="0">
                <a:latin typeface="Times New Roman" panose="02020603050405020304" pitchFamily="18" charset="0"/>
                <a:cs typeface="Times New Roman" panose="02020603050405020304" pitchFamily="18" charset="0"/>
              </a:rPr>
              <a:t>Others</a:t>
            </a:r>
          </a:p>
          <a:p>
            <a:r>
              <a:rPr lang="en-US" sz="1200" dirty="0">
                <a:latin typeface="Times New Roman" panose="02020603050405020304" pitchFamily="18" charset="0"/>
                <a:cs typeface="Times New Roman" panose="02020603050405020304" pitchFamily="18" charset="0"/>
              </a:rPr>
              <a:t>ECR - Examples and counter-examples rate</a:t>
            </a:r>
          </a:p>
          <a:p>
            <a:r>
              <a:rPr lang="en-US" sz="1200" dirty="0">
                <a:latin typeface="Times New Roman" panose="02020603050405020304" pitchFamily="18" charset="0"/>
                <a:cs typeface="Times New Roman" panose="02020603050405020304" pitchFamily="18" charset="0"/>
              </a:rPr>
              <a:t>EII - Entropic intensity of implication </a:t>
            </a:r>
          </a:p>
          <a:p>
            <a:r>
              <a:rPr lang="en-US" sz="1200" dirty="0">
                <a:latin typeface="Times New Roman" panose="02020603050405020304" pitchFamily="18" charset="0"/>
                <a:cs typeface="Times New Roman" panose="02020603050405020304" pitchFamily="18" charset="0"/>
              </a:rPr>
              <a:t>IG - Information gain </a:t>
            </a:r>
          </a:p>
          <a:p>
            <a:r>
              <a:rPr lang="en-US" sz="1200" dirty="0" err="1">
                <a:latin typeface="Times New Roman" panose="02020603050405020304" pitchFamily="18" charset="0"/>
                <a:cs typeface="Times New Roman" panose="02020603050405020304" pitchFamily="18" charset="0"/>
              </a:rPr>
              <a:t>IntImp</a:t>
            </a:r>
            <a:r>
              <a:rPr lang="en-US" sz="1200" dirty="0">
                <a:latin typeface="Times New Roman" panose="02020603050405020304" pitchFamily="18" charset="0"/>
                <a:cs typeface="Times New Roman" panose="02020603050405020304" pitchFamily="18" charset="0"/>
              </a:rPr>
              <a:t> – Intensity of Implication</a:t>
            </a:r>
          </a:p>
          <a:p>
            <a:r>
              <a:rPr lang="en-US" sz="1200" dirty="0">
                <a:latin typeface="Times New Roman" panose="02020603050405020304" pitchFamily="18" charset="0"/>
                <a:cs typeface="Times New Roman" panose="02020603050405020304" pitchFamily="18" charset="0"/>
              </a:rPr>
              <a:t>Kappa - Kappa coefficient</a:t>
            </a:r>
          </a:p>
          <a:p>
            <a:r>
              <a:rPr lang="en-US" sz="1200" dirty="0">
                <a:latin typeface="Times New Roman" panose="02020603050405020304" pitchFamily="18" charset="0"/>
                <a:cs typeface="Times New Roman" panose="02020603050405020304" pitchFamily="18" charset="0"/>
              </a:rPr>
              <a:t>Lap - Laplace </a:t>
            </a:r>
          </a:p>
          <a:p>
            <a:r>
              <a:rPr lang="en-US" sz="1200" dirty="0">
                <a:latin typeface="Times New Roman" panose="02020603050405020304" pitchFamily="18" charset="0"/>
                <a:cs typeface="Times New Roman" panose="02020603050405020304" pitchFamily="18" charset="0"/>
              </a:rPr>
              <a:t>PDI - probabilistic discriminant index</a:t>
            </a:r>
          </a:p>
        </p:txBody>
      </p:sp>
    </p:spTree>
    <p:extLst>
      <p:ext uri="{BB962C8B-B14F-4D97-AF65-F5344CB8AC3E}">
        <p14:creationId xmlns:p14="http://schemas.microsoft.com/office/powerpoint/2010/main" val="1006586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D8A6-B755-BA4D-BA74-828F60B2F8BB}"/>
              </a:ext>
            </a:extLst>
          </p:cNvPr>
          <p:cNvSpPr>
            <a:spLocks noGrp="1"/>
          </p:cNvSpPr>
          <p:nvPr>
            <p:ph type="title"/>
          </p:nvPr>
        </p:nvSpPr>
        <p:spPr/>
        <p:txBody>
          <a:bodyPr/>
          <a:lstStyle/>
          <a:p>
            <a:r>
              <a:rPr lang="en-US" dirty="0"/>
              <a:t>Formulas</a:t>
            </a:r>
          </a:p>
        </p:txBody>
      </p:sp>
      <p:pic>
        <p:nvPicPr>
          <p:cNvPr id="5" name="Picture 4" descr="Text, letter&#10;&#10;Description automatically generated">
            <a:extLst>
              <a:ext uri="{FF2B5EF4-FFF2-40B4-BE49-F238E27FC236}">
                <a16:creationId xmlns:a16="http://schemas.microsoft.com/office/drawing/2014/main" id="{8618E3F1-B3CB-2045-A6BC-EBD16A32A0A3}"/>
              </a:ext>
            </a:extLst>
          </p:cNvPr>
          <p:cNvPicPr>
            <a:picLocks noChangeAspect="1"/>
          </p:cNvPicPr>
          <p:nvPr/>
        </p:nvPicPr>
        <p:blipFill>
          <a:blip r:embed="rId3"/>
          <a:stretch>
            <a:fillRect/>
          </a:stretch>
        </p:blipFill>
        <p:spPr>
          <a:xfrm>
            <a:off x="1481420" y="792093"/>
            <a:ext cx="5903902" cy="3894207"/>
          </a:xfrm>
          <a:prstGeom prst="rect">
            <a:avLst/>
          </a:prstGeom>
        </p:spPr>
      </p:pic>
    </p:spTree>
    <p:extLst>
      <p:ext uri="{BB962C8B-B14F-4D97-AF65-F5344CB8AC3E}">
        <p14:creationId xmlns:p14="http://schemas.microsoft.com/office/powerpoint/2010/main" val="1334912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B410E-B7E9-1048-97BD-E65C3B0AC972}"/>
              </a:ext>
            </a:extLst>
          </p:cNvPr>
          <p:cNvSpPr>
            <a:spLocks noGrp="1"/>
          </p:cNvSpPr>
          <p:nvPr>
            <p:ph type="title"/>
          </p:nvPr>
        </p:nvSpPr>
        <p:spPr/>
        <p:txBody>
          <a:bodyPr/>
          <a:lstStyle/>
          <a:p>
            <a:r>
              <a:rPr lang="en-US" dirty="0"/>
              <a:t>Support, Confidence</a:t>
            </a:r>
          </a:p>
        </p:txBody>
      </p:sp>
      <p:sp>
        <p:nvSpPr>
          <p:cNvPr id="3" name="Text Placeholder 2">
            <a:extLst>
              <a:ext uri="{FF2B5EF4-FFF2-40B4-BE49-F238E27FC236}">
                <a16:creationId xmlns:a16="http://schemas.microsoft.com/office/drawing/2014/main" id="{47E3E221-1063-4C43-9D32-5EB66FCBCB09}"/>
              </a:ext>
            </a:extLst>
          </p:cNvPr>
          <p:cNvSpPr>
            <a:spLocks noGrp="1"/>
          </p:cNvSpPr>
          <p:nvPr>
            <p:ph type="body" sz="quarter" idx="14"/>
          </p:nvPr>
        </p:nvSpPr>
        <p:spPr/>
        <p:txBody>
          <a:bodyPr/>
          <a:lstStyle/>
          <a:p>
            <a:r>
              <a:rPr lang="en-AU" sz="1534" dirty="0">
                <a:solidFill>
                  <a:srgbClr val="000000"/>
                </a:solidFill>
                <a:latin typeface="Courier New" panose="02070309020205020404" pitchFamily="49" charset="0"/>
                <a:ea typeface="+mn-ea"/>
                <a:cs typeface="+mn-cs"/>
              </a:rPr>
              <a:t>sup(X -&gt; Y) = sup(Y -&gt; X) = P(X and Y)</a:t>
            </a:r>
          </a:p>
          <a:p>
            <a:r>
              <a:rPr lang="en-AU" dirty="0"/>
              <a:t>Support is a so-called </a:t>
            </a:r>
            <a:r>
              <a:rPr lang="en-AU" i="1" dirty="0"/>
              <a:t>frequency constraint.</a:t>
            </a:r>
            <a:r>
              <a:rPr lang="en-AU" dirty="0"/>
              <a:t> Its main feature is that it possesses the property of down-ward closure which means that all subsets of a frequent set (support &gt; min. support threshold) are also frequent. This property (actually, the fact that no super set of a infrequent set can be frequent) is used to prune the search space (usually a tree of item sets with increasing size) in level-wise algorithms (e.g., the APRIORI algorithm). The disadvantage of support is the rare item problem. Items that occur very infrequently in the data set are pruned although they would still produce interesting and potentially valuable rules.</a:t>
            </a:r>
          </a:p>
          <a:p>
            <a:endParaRPr lang="en-US" dirty="0"/>
          </a:p>
          <a:p>
            <a:r>
              <a:rPr lang="en-AU" sz="1534" dirty="0">
                <a:solidFill>
                  <a:srgbClr val="000000"/>
                </a:solidFill>
                <a:latin typeface="Courier New" panose="02070309020205020404" pitchFamily="49" charset="0"/>
                <a:ea typeface="+mn-ea"/>
                <a:cs typeface="+mn-cs"/>
              </a:rPr>
              <a:t>conf(X -&gt; Y) = P(Y | X) = P(X and Y)/P(X) = sup(X -&gt; Y)/sup(X) </a:t>
            </a:r>
          </a:p>
          <a:p>
            <a:r>
              <a:rPr lang="en-AU" dirty="0"/>
              <a:t>Confidence is not down-ward closed and was developed together with support (the so-called support-confidence framework). While support is used to prune the search space and only leave potentially interesting rules, confidence is used in a second step to filter rules that exceed a min. confidence threshold. A problem with confidence is that it is sensitive to the frequency of the consequent (Y) in the data set. Caused by the way confidence is calculated, </a:t>
            </a:r>
            <a:r>
              <a:rPr lang="en-AU" i="1" dirty="0"/>
              <a:t>Ys with higher support will automatically produce higher confidence values even if they exists no association between the items.</a:t>
            </a:r>
          </a:p>
          <a:p>
            <a:endParaRPr lang="en-US" dirty="0"/>
          </a:p>
        </p:txBody>
      </p:sp>
      <p:sp>
        <p:nvSpPr>
          <p:cNvPr id="4" name="Rectangle 3">
            <a:extLst>
              <a:ext uri="{FF2B5EF4-FFF2-40B4-BE49-F238E27FC236}">
                <a16:creationId xmlns:a16="http://schemas.microsoft.com/office/drawing/2014/main" id="{EC56DED2-4AFF-A547-924A-EDC80D78C537}"/>
              </a:ext>
            </a:extLst>
          </p:cNvPr>
          <p:cNvSpPr/>
          <p:nvPr/>
        </p:nvSpPr>
        <p:spPr>
          <a:xfrm>
            <a:off x="2106000" y="4516312"/>
            <a:ext cx="6404400" cy="328423"/>
          </a:xfrm>
          <a:prstGeom prst="rect">
            <a:avLst/>
          </a:prstGeom>
        </p:spPr>
        <p:txBody>
          <a:bodyPr wrap="square">
            <a:spAutoFit/>
          </a:bodyPr>
          <a:lstStyle/>
          <a:p>
            <a:r>
              <a:rPr lang="en-US" dirty="0"/>
              <a:t>https://</a:t>
            </a:r>
            <a:r>
              <a:rPr lang="en-US" dirty="0" err="1"/>
              <a:t>michael.hahsler.net</a:t>
            </a:r>
            <a:r>
              <a:rPr lang="en-US" dirty="0"/>
              <a:t>/research/recommender/</a:t>
            </a:r>
            <a:r>
              <a:rPr lang="en-US" dirty="0" err="1"/>
              <a:t>associationrules.html</a:t>
            </a:r>
            <a:endParaRPr lang="en-US" dirty="0"/>
          </a:p>
        </p:txBody>
      </p:sp>
    </p:spTree>
    <p:extLst>
      <p:ext uri="{BB962C8B-B14F-4D97-AF65-F5344CB8AC3E}">
        <p14:creationId xmlns:p14="http://schemas.microsoft.com/office/powerpoint/2010/main" val="3495384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4FB0-6FDD-FE45-ABE4-7E40C4ACEF47}"/>
              </a:ext>
            </a:extLst>
          </p:cNvPr>
          <p:cNvSpPr>
            <a:spLocks noGrp="1"/>
          </p:cNvSpPr>
          <p:nvPr>
            <p:ph type="title"/>
          </p:nvPr>
        </p:nvSpPr>
        <p:spPr/>
        <p:txBody>
          <a:bodyPr/>
          <a:lstStyle/>
          <a:p>
            <a:r>
              <a:rPr lang="en-US" dirty="0"/>
              <a:t>Lift, Confidence and Leverage</a:t>
            </a:r>
          </a:p>
        </p:txBody>
      </p:sp>
      <p:sp>
        <p:nvSpPr>
          <p:cNvPr id="5" name="Rectangle 4">
            <a:extLst>
              <a:ext uri="{FF2B5EF4-FFF2-40B4-BE49-F238E27FC236}">
                <a16:creationId xmlns:a16="http://schemas.microsoft.com/office/drawing/2014/main" id="{C7FB3162-9FC4-4643-BD18-910372A9B14B}"/>
              </a:ext>
            </a:extLst>
          </p:cNvPr>
          <p:cNvSpPr/>
          <p:nvPr/>
        </p:nvSpPr>
        <p:spPr>
          <a:xfrm>
            <a:off x="415800" y="683893"/>
            <a:ext cx="8312400" cy="4341958"/>
          </a:xfrm>
          <a:prstGeom prst="rect">
            <a:avLst/>
          </a:prstGeom>
        </p:spPr>
        <p:txBody>
          <a:bodyPr wrap="square">
            <a:spAutoFit/>
          </a:bodyPr>
          <a:lstStyle/>
          <a:p>
            <a:r>
              <a:rPr lang="en-AU" dirty="0">
                <a:solidFill>
                  <a:srgbClr val="000000"/>
                </a:solidFill>
                <a:latin typeface="Courier New" panose="02070309020205020404" pitchFamily="49" charset="0"/>
              </a:rPr>
              <a:t>lift(X -&gt; Y) = lift(Y -&gt; X) = P(X and Y)/(P(X)P(Y)) = conf(X -&gt; Y)/sup(Y) = conf(Y -&gt; X)/sup(X)</a:t>
            </a:r>
          </a:p>
          <a:p>
            <a:r>
              <a:rPr lang="en-AU" dirty="0"/>
              <a:t>Lift measures how many times more often X and Y occur together than expected if they where statistically independent. Lift is not down-ward closed and does not suffer from the rare item problem.</a:t>
            </a:r>
          </a:p>
          <a:p>
            <a:r>
              <a:rPr lang="en-AU" i="1" dirty="0"/>
              <a:t>However, it cannot distinguish direction of rule A-&gt;B, is same as B-&gt;A</a:t>
            </a:r>
          </a:p>
          <a:p>
            <a:endParaRPr lang="en-AU" dirty="0">
              <a:solidFill>
                <a:srgbClr val="000000"/>
              </a:solidFill>
              <a:latin typeface="Courier New" panose="02070309020205020404" pitchFamily="49" charset="0"/>
            </a:endParaRPr>
          </a:p>
          <a:p>
            <a:r>
              <a:rPr lang="en-AU" dirty="0">
                <a:solidFill>
                  <a:srgbClr val="000000"/>
                </a:solidFill>
                <a:latin typeface="Courier New" panose="02070309020205020404" pitchFamily="49" charset="0"/>
              </a:rPr>
              <a:t>leverage(X -&gt; Y) = P(X and Y) - (P(X)P(Y))</a:t>
            </a:r>
          </a:p>
          <a:p>
            <a:r>
              <a:rPr lang="en-AU" dirty="0"/>
              <a:t>Leverage measures the difference of X and Y appearing together in the data set and what would be expected if  X and Y where statistically dependent. The rational in a sales setting is to find out how many more units (items X and Y together) are sold than expected from the independent sells. Leverage can suffer from the rare item problem.</a:t>
            </a:r>
          </a:p>
          <a:p>
            <a:endParaRPr lang="en-AU" dirty="0"/>
          </a:p>
          <a:p>
            <a:r>
              <a:rPr lang="en-AU" dirty="0">
                <a:solidFill>
                  <a:srgbClr val="000000"/>
                </a:solidFill>
                <a:latin typeface="Courier New" panose="02070309020205020404" pitchFamily="49" charset="0"/>
              </a:rPr>
              <a:t>conviction(X -&gt; Y) = P(X)P(not Y)/P(X and not Y)=</a:t>
            </a:r>
          </a:p>
          <a:p>
            <a:r>
              <a:rPr lang="en-AU" dirty="0">
                <a:solidFill>
                  <a:srgbClr val="000000"/>
                </a:solidFill>
                <a:latin typeface="Courier New" panose="02070309020205020404" pitchFamily="49" charset="0"/>
              </a:rPr>
              <a:t>(1-sup(Y))/(1-conf(X -&gt; Y))</a:t>
            </a:r>
          </a:p>
          <a:p>
            <a:r>
              <a:rPr lang="en-AU" dirty="0"/>
              <a:t>Conviction compares the probability that X appears without Y if they were dependent with the actual frequency of the appearance of X without Y. In that respect it is similar to lift, however, it contrast to lift it is a directed measure. Furthermore, conviction is monotone in confidence and lift.</a:t>
            </a:r>
            <a:endParaRPr lang="en-US" dirty="0"/>
          </a:p>
          <a:p>
            <a:endParaRPr lang="en-US" dirty="0"/>
          </a:p>
        </p:txBody>
      </p:sp>
    </p:spTree>
    <p:extLst>
      <p:ext uri="{BB962C8B-B14F-4D97-AF65-F5344CB8AC3E}">
        <p14:creationId xmlns:p14="http://schemas.microsoft.com/office/powerpoint/2010/main" val="179352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1FDB0-A9E7-4103-75AA-EAD21897C36F}"/>
              </a:ext>
            </a:extLst>
          </p:cNvPr>
          <p:cNvSpPr>
            <a:spLocks noGrp="1"/>
          </p:cNvSpPr>
          <p:nvPr>
            <p:ph type="title"/>
          </p:nvPr>
        </p:nvSpPr>
        <p:spPr/>
        <p:txBody>
          <a:bodyPr/>
          <a:lstStyle/>
          <a:p>
            <a:r>
              <a:rPr lang="en-US" dirty="0"/>
              <a:t>Many types of Product Recommenders </a:t>
            </a:r>
          </a:p>
        </p:txBody>
      </p:sp>
      <p:sp>
        <p:nvSpPr>
          <p:cNvPr id="3" name="Text Placeholder 2">
            <a:extLst>
              <a:ext uri="{FF2B5EF4-FFF2-40B4-BE49-F238E27FC236}">
                <a16:creationId xmlns:a16="http://schemas.microsoft.com/office/drawing/2014/main" id="{4B3F1B73-D88D-9ECA-6DBA-5EA67D0C79B5}"/>
              </a:ext>
            </a:extLst>
          </p:cNvPr>
          <p:cNvSpPr>
            <a:spLocks noGrp="1"/>
          </p:cNvSpPr>
          <p:nvPr>
            <p:ph type="body" sz="quarter" idx="14"/>
          </p:nvPr>
        </p:nvSpPr>
        <p:spPr>
          <a:xfrm>
            <a:off x="360362" y="781313"/>
            <a:ext cx="8423275" cy="3798588"/>
          </a:xfrm>
        </p:spPr>
        <p:txBody>
          <a:bodyPr/>
          <a:lstStyle/>
          <a:p>
            <a:pPr algn="l"/>
            <a:r>
              <a:rPr lang="en-AU" sz="1400" b="1" i="0" u="none" strike="noStrike" dirty="0">
                <a:solidFill>
                  <a:srgbClr val="242424"/>
                </a:solidFill>
                <a:effectLst/>
                <a:latin typeface="+mn-lt"/>
              </a:rPr>
              <a:t>Content-Based Filtering</a:t>
            </a:r>
            <a:endParaRPr lang="en-AU" sz="1400" b="0" i="0" u="none" strike="noStrike" dirty="0">
              <a:solidFill>
                <a:srgbClr val="242424"/>
              </a:solidFill>
              <a:effectLst/>
              <a:latin typeface="+mn-lt"/>
            </a:endParaRPr>
          </a:p>
          <a:p>
            <a:pPr algn="l"/>
            <a:r>
              <a:rPr lang="en-AU" sz="1400" b="0" i="0" u="none" strike="noStrike" dirty="0">
                <a:solidFill>
                  <a:srgbClr val="242424"/>
                </a:solidFill>
                <a:effectLst/>
                <a:latin typeface="+mn-lt"/>
              </a:rPr>
              <a:t>Content-based filtering methods are based on the description of a product and a profile of the user’s preferred choices. </a:t>
            </a:r>
            <a:r>
              <a:rPr lang="en-AU" sz="1400" dirty="0">
                <a:solidFill>
                  <a:srgbClr val="242424"/>
                </a:solidFill>
                <a:latin typeface="+mn-lt"/>
              </a:rPr>
              <a:t>P</a:t>
            </a:r>
            <a:r>
              <a:rPr lang="en-AU" sz="1400" b="0" i="0" u="none" strike="noStrike" dirty="0">
                <a:solidFill>
                  <a:srgbClr val="242424"/>
                </a:solidFill>
                <a:effectLst/>
                <a:latin typeface="+mn-lt"/>
              </a:rPr>
              <a:t>roducts are described using keywords, and a user profile is built to express the kind of item this user likes.</a:t>
            </a:r>
          </a:p>
          <a:p>
            <a:pPr algn="l"/>
            <a:endParaRPr lang="en-AU" sz="1400" dirty="0">
              <a:solidFill>
                <a:srgbClr val="242424"/>
              </a:solidFill>
              <a:latin typeface="+mn-lt"/>
            </a:endParaRPr>
          </a:p>
          <a:p>
            <a:pPr algn="l"/>
            <a:r>
              <a:rPr lang="en-AU" sz="1400" b="1" i="0" u="none" strike="noStrike" dirty="0">
                <a:solidFill>
                  <a:srgbClr val="242424"/>
                </a:solidFill>
                <a:effectLst/>
                <a:latin typeface="+mn-lt"/>
              </a:rPr>
              <a:t>Hybrid Recommendation Systems</a:t>
            </a:r>
            <a:endParaRPr lang="en-AU" sz="1400" b="0" i="0" u="none" strike="noStrike" dirty="0">
              <a:solidFill>
                <a:srgbClr val="242424"/>
              </a:solidFill>
              <a:effectLst/>
              <a:latin typeface="+mn-lt"/>
            </a:endParaRPr>
          </a:p>
          <a:p>
            <a:pPr algn="l"/>
            <a:r>
              <a:rPr lang="en-AU" sz="1400" b="0" i="0" u="none" strike="noStrike" dirty="0">
                <a:solidFill>
                  <a:srgbClr val="242424"/>
                </a:solidFill>
                <a:effectLst/>
                <a:latin typeface="+mn-lt"/>
              </a:rPr>
              <a:t>In hybrid recommendation systems, products are recommended using both content-based and collaborative filtering simultaneously to suggest a broader range of products to customers. </a:t>
            </a:r>
          </a:p>
          <a:p>
            <a:pPr algn="l"/>
            <a:endParaRPr lang="en-AU" sz="1400" dirty="0">
              <a:solidFill>
                <a:srgbClr val="242424"/>
              </a:solidFill>
              <a:latin typeface="+mn-lt"/>
            </a:endParaRPr>
          </a:p>
          <a:p>
            <a:pPr algn="l"/>
            <a:r>
              <a:rPr lang="en-AU" sz="1400" b="1" i="0" u="none" strike="noStrike" dirty="0">
                <a:solidFill>
                  <a:srgbClr val="242424"/>
                </a:solidFill>
                <a:effectLst/>
                <a:latin typeface="+mn-lt"/>
              </a:rPr>
              <a:t>Rule or Knowledge Based Recommenders.</a:t>
            </a:r>
          </a:p>
          <a:p>
            <a:pPr algn="l"/>
            <a:r>
              <a:rPr lang="en-AU" sz="1400" dirty="0">
                <a:solidFill>
                  <a:srgbClr val="242424"/>
                </a:solidFill>
                <a:latin typeface="+mn-lt"/>
              </a:rPr>
              <a:t>Either by mining, commonsense, causality or expert knowledge create association rules or patterns of items that should be bought together, e.g. strawberries and cream, gin and tonic. </a:t>
            </a:r>
          </a:p>
          <a:p>
            <a:pPr algn="l"/>
            <a:r>
              <a:rPr lang="en-AU" sz="1400" dirty="0">
                <a:solidFill>
                  <a:srgbClr val="242424"/>
                </a:solidFill>
                <a:latin typeface="+mn-lt"/>
              </a:rPr>
              <a:t>These recommenders could be goal based, for example, the person is likely to be making tandoori chicken, find the recipe and suggest items left out. Today LLMs can help with this kind of knowledge. </a:t>
            </a:r>
            <a:endParaRPr lang="en-AU" sz="1400" b="0" i="0" u="none" strike="noStrike" dirty="0">
              <a:solidFill>
                <a:srgbClr val="242424"/>
              </a:solidFill>
              <a:effectLst/>
              <a:latin typeface="+mn-lt"/>
            </a:endParaRPr>
          </a:p>
          <a:p>
            <a:pPr algn="l"/>
            <a:endParaRPr lang="en-AU" sz="1200" b="0" i="0" u="none" strike="noStrike" dirty="0">
              <a:solidFill>
                <a:srgbClr val="242424"/>
              </a:solidFill>
              <a:effectLst/>
              <a:latin typeface="+mn-lt"/>
            </a:endParaRPr>
          </a:p>
          <a:p>
            <a:pPr algn="l"/>
            <a:endParaRPr lang="en-AU" sz="1200" b="0" i="0" u="none" strike="noStrike" dirty="0">
              <a:solidFill>
                <a:srgbClr val="242424"/>
              </a:solidFill>
              <a:effectLst/>
              <a:latin typeface="+mn-lt"/>
            </a:endParaRPr>
          </a:p>
          <a:p>
            <a:endParaRPr lang="en-US" sz="1200" dirty="0">
              <a:latin typeface="+mn-lt"/>
            </a:endParaRPr>
          </a:p>
        </p:txBody>
      </p:sp>
    </p:spTree>
    <p:extLst>
      <p:ext uri="{BB962C8B-B14F-4D97-AF65-F5344CB8AC3E}">
        <p14:creationId xmlns:p14="http://schemas.microsoft.com/office/powerpoint/2010/main" val="276688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05F4-81DB-FF44-B70B-A598201B7DF0}"/>
              </a:ext>
            </a:extLst>
          </p:cNvPr>
          <p:cNvSpPr>
            <a:spLocks noGrp="1"/>
          </p:cNvSpPr>
          <p:nvPr>
            <p:ph type="title"/>
          </p:nvPr>
        </p:nvSpPr>
        <p:spPr>
          <a:ln>
            <a:noFill/>
          </a:ln>
        </p:spPr>
        <p:style>
          <a:lnRef idx="2">
            <a:schemeClr val="accent1"/>
          </a:lnRef>
          <a:fillRef idx="1">
            <a:schemeClr val="lt1"/>
          </a:fillRef>
          <a:effectRef idx="0">
            <a:schemeClr val="accent1"/>
          </a:effectRef>
          <a:fontRef idx="minor">
            <a:schemeClr val="dk1"/>
          </a:fontRef>
        </p:style>
        <p:txBody>
          <a:bodyPr/>
          <a:lstStyle/>
          <a:p>
            <a:r>
              <a:rPr lang="en-US" dirty="0"/>
              <a:t>Association Rules</a:t>
            </a:r>
          </a:p>
        </p:txBody>
      </p:sp>
      <p:sp>
        <p:nvSpPr>
          <p:cNvPr id="3" name="Text Placeholder 2">
            <a:extLst>
              <a:ext uri="{FF2B5EF4-FFF2-40B4-BE49-F238E27FC236}">
                <a16:creationId xmlns:a16="http://schemas.microsoft.com/office/drawing/2014/main" id="{C4841D02-2229-0645-913A-F2F7EDBFEC6E}"/>
              </a:ext>
            </a:extLst>
          </p:cNvPr>
          <p:cNvSpPr>
            <a:spLocks noGrp="1"/>
          </p:cNvSpPr>
          <p:nvPr>
            <p:ph type="body" sz="quarter" idx="14"/>
          </p:nvPr>
        </p:nvSpPr>
        <p:spPr>
          <a:xfrm>
            <a:off x="358776" y="700614"/>
            <a:ext cx="8423275" cy="4080186"/>
          </a:xfrm>
          <a:noFill/>
        </p:spPr>
        <p:txBody>
          <a:bodyPr/>
          <a:lstStyle/>
          <a:p>
            <a:r>
              <a:rPr lang="en-AU" sz="1400" dirty="0"/>
              <a:t>An association rule has two parts: an antecedent (if) and a consequent (then), reversing is a different rule.</a:t>
            </a:r>
          </a:p>
          <a:p>
            <a:r>
              <a:rPr lang="en-AU" sz="1400" dirty="0"/>
              <a:t>		</a:t>
            </a:r>
            <a:r>
              <a:rPr lang="en-AU" sz="1400" dirty="0">
                <a:solidFill>
                  <a:srgbClr val="00B050"/>
                </a:solidFill>
              </a:rPr>
              <a:t>Likely</a:t>
            </a:r>
            <a:r>
              <a:rPr lang="en-AU" sz="1400" dirty="0"/>
              <a:t>				</a:t>
            </a:r>
            <a:r>
              <a:rPr lang="en-AU" sz="1400" dirty="0">
                <a:solidFill>
                  <a:schemeClr val="accent3">
                    <a:lumMod val="50000"/>
                  </a:schemeClr>
                </a:solidFill>
              </a:rPr>
              <a:t>Unlikely</a:t>
            </a:r>
            <a:r>
              <a:rPr lang="en-AU" sz="1400" dirty="0"/>
              <a:t>						</a:t>
            </a:r>
            <a:r>
              <a:rPr lang="en-AU" sz="1400" dirty="0">
                <a:solidFill>
                  <a:srgbClr val="00B050"/>
                </a:solidFill>
              </a:rPr>
              <a:t>Likely</a:t>
            </a:r>
            <a:r>
              <a:rPr lang="en-AU" sz="1400" dirty="0"/>
              <a:t>				</a:t>
            </a:r>
            <a:r>
              <a:rPr lang="en-AU" sz="1400" dirty="0">
                <a:solidFill>
                  <a:schemeClr val="accent3">
                    <a:lumMod val="50000"/>
                  </a:schemeClr>
                </a:solidFill>
              </a:rPr>
              <a:t>Unlikely</a:t>
            </a:r>
          </a:p>
          <a:p>
            <a:endParaRPr lang="en-AU" sz="1400" dirty="0"/>
          </a:p>
          <a:p>
            <a:r>
              <a:rPr lang="en-AU" sz="1400" b="1" dirty="0"/>
              <a:t>	If </a:t>
            </a:r>
            <a:r>
              <a:rPr lang="en-AU" sz="1400" dirty="0"/>
              <a:t>		Diapers 		</a:t>
            </a:r>
            <a:r>
              <a:rPr lang="en-AU" sz="1400" b="1" dirty="0"/>
              <a:t>If </a:t>
            </a:r>
            <a:r>
              <a:rPr lang="en-AU" sz="1400" dirty="0"/>
              <a:t>		Beer	</a:t>
            </a:r>
            <a:r>
              <a:rPr lang="en-AU" sz="1400" b="1" dirty="0"/>
              <a:t> 				If </a:t>
            </a:r>
            <a:r>
              <a:rPr lang="en-AU" sz="1400" dirty="0"/>
              <a:t>		Engine		</a:t>
            </a:r>
            <a:r>
              <a:rPr lang="en-AU" sz="1400" b="1" dirty="0"/>
              <a:t>If </a:t>
            </a:r>
            <a:r>
              <a:rPr lang="en-AU" sz="1400" dirty="0"/>
              <a:t>		Oil</a:t>
            </a:r>
          </a:p>
          <a:p>
            <a:r>
              <a:rPr lang="en-AU" sz="1400" b="1" dirty="0"/>
              <a:t>	Then</a:t>
            </a:r>
            <a:r>
              <a:rPr lang="en-AU" sz="1400" dirty="0"/>
              <a:t> 	Beer 		</a:t>
            </a:r>
            <a:r>
              <a:rPr lang="en-AU" sz="1400" b="1" dirty="0"/>
              <a:t>Then</a:t>
            </a:r>
            <a:r>
              <a:rPr lang="en-AU" sz="1400" dirty="0"/>
              <a:t> 	Diapers 				</a:t>
            </a:r>
            <a:r>
              <a:rPr lang="en-AU" sz="1400" b="1" dirty="0"/>
              <a:t>Then</a:t>
            </a:r>
            <a:r>
              <a:rPr lang="en-AU" sz="1400" dirty="0"/>
              <a:t> 	Oil			</a:t>
            </a:r>
            <a:r>
              <a:rPr lang="en-AU" sz="1400" b="1" dirty="0"/>
              <a:t>Then</a:t>
            </a:r>
            <a:r>
              <a:rPr lang="en-AU" sz="1400" dirty="0"/>
              <a:t> 	Engine</a:t>
            </a:r>
          </a:p>
          <a:p>
            <a:endParaRPr lang="en-AU" sz="1400" dirty="0"/>
          </a:p>
          <a:p>
            <a:endParaRPr lang="en-AU" sz="1400" dirty="0"/>
          </a:p>
          <a:p>
            <a:r>
              <a:rPr lang="en-AU" sz="1400" b="1" u="sng" dirty="0"/>
              <a:t>What is ‘likely’ - Many Metrics:</a:t>
            </a:r>
          </a:p>
          <a:p>
            <a:pPr marL="285750" indent="-285750">
              <a:buFont typeface="Arial" panose="020B0604020202020204" pitchFamily="34" charset="0"/>
              <a:buChar char="•"/>
            </a:pPr>
            <a:r>
              <a:rPr lang="en-AU" sz="1400" b="1" i="1" dirty="0"/>
              <a:t>Support</a:t>
            </a:r>
            <a:r>
              <a:rPr lang="en-AU" sz="1400" dirty="0"/>
              <a:t> is an indication of how frequently the items appear in the data. </a:t>
            </a:r>
          </a:p>
          <a:p>
            <a:pPr marL="285750" indent="-285750">
              <a:buFont typeface="Arial" panose="020B0604020202020204" pitchFamily="34" charset="0"/>
              <a:buChar char="•"/>
            </a:pPr>
            <a:r>
              <a:rPr lang="en-AU" sz="1400" b="1" i="1" dirty="0"/>
              <a:t>Confidence</a:t>
            </a:r>
            <a:r>
              <a:rPr lang="en-AU" sz="1400" dirty="0"/>
              <a:t> (</a:t>
            </a:r>
            <a:r>
              <a:rPr lang="en-AU" sz="1400" i="1" dirty="0"/>
              <a:t>Strength</a:t>
            </a:r>
            <a:r>
              <a:rPr lang="en-AU" sz="1400" dirty="0"/>
              <a:t>) indicates the number of times the if-then statements are found true. </a:t>
            </a:r>
          </a:p>
          <a:p>
            <a:pPr marL="285750" indent="-285750">
              <a:buFont typeface="Arial" panose="020B0604020202020204" pitchFamily="34" charset="0"/>
              <a:buChar char="•"/>
            </a:pPr>
            <a:r>
              <a:rPr lang="en-AU" sz="1400" b="1" i="1" dirty="0"/>
              <a:t>Lift </a:t>
            </a:r>
            <a:r>
              <a:rPr lang="en-AU" sz="1400" dirty="0"/>
              <a:t> (</a:t>
            </a:r>
            <a:r>
              <a:rPr lang="en-AU" sz="1400" i="1" dirty="0"/>
              <a:t>Interest</a:t>
            </a:r>
            <a:r>
              <a:rPr lang="en-AU" sz="1400" dirty="0"/>
              <a:t>) </a:t>
            </a:r>
            <a:r>
              <a:rPr lang="en-AU" dirty="0"/>
              <a:t> indicates the strength of a rule over the random co-occurrence of the antecedent and the consequent, given their individual support. It provides information about the improvement, the increase in probability of the consequent given the antecedent, to give more ‘interesting’ rules. Values:</a:t>
            </a:r>
          </a:p>
          <a:p>
            <a:pPr marL="542925" lvl="1" indent="-285750">
              <a:buFont typeface="Arial" panose="020B0604020202020204" pitchFamily="34" charset="0"/>
              <a:buChar char="•"/>
            </a:pPr>
            <a:r>
              <a:rPr lang="en-AU" sz="1400" dirty="0"/>
              <a:t>&gt; 1 		is a positive correlation, bigger means stronger. </a:t>
            </a:r>
          </a:p>
          <a:p>
            <a:pPr marL="542925" lvl="1" indent="-285750">
              <a:buFont typeface="Arial" panose="020B0604020202020204" pitchFamily="34" charset="0"/>
              <a:buChar char="•"/>
            </a:pPr>
            <a:r>
              <a:rPr lang="en-AU" sz="1400" dirty="0"/>
              <a:t>&lt; 1       	is a negative correlation, smaller means more negative.</a:t>
            </a:r>
          </a:p>
          <a:p>
            <a:pPr marL="542925" lvl="1" indent="-285750">
              <a:buFont typeface="Arial" panose="020B0604020202020204" pitchFamily="34" charset="0"/>
              <a:buChar char="•"/>
            </a:pPr>
            <a:r>
              <a:rPr lang="en-AU" sz="1400" dirty="0"/>
              <a:t>= 1		no correlation.</a:t>
            </a:r>
          </a:p>
        </p:txBody>
      </p:sp>
      <p:sp>
        <p:nvSpPr>
          <p:cNvPr id="4" name="Rectangle 3">
            <a:extLst>
              <a:ext uri="{FF2B5EF4-FFF2-40B4-BE49-F238E27FC236}">
                <a16:creationId xmlns:a16="http://schemas.microsoft.com/office/drawing/2014/main" id="{D4151E4C-D603-8F48-9402-9C846155F048}"/>
              </a:ext>
            </a:extLst>
          </p:cNvPr>
          <p:cNvSpPr/>
          <p:nvPr/>
        </p:nvSpPr>
        <p:spPr>
          <a:xfrm>
            <a:off x="617220" y="1344930"/>
            <a:ext cx="1531620" cy="788670"/>
          </a:xfrm>
          <a:prstGeom prst="rect">
            <a:avLst/>
          </a:prstGeom>
          <a:noFill/>
          <a:ln w="254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4EE0CCF4-629B-224D-9A0F-1956924A3F97}"/>
              </a:ext>
            </a:extLst>
          </p:cNvPr>
          <p:cNvSpPr/>
          <p:nvPr/>
        </p:nvSpPr>
        <p:spPr>
          <a:xfrm>
            <a:off x="2299980" y="1354920"/>
            <a:ext cx="1642110" cy="788670"/>
          </a:xfrm>
          <a:prstGeom prst="rect">
            <a:avLst/>
          </a:prstGeom>
          <a:no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20093A16-6A48-684C-9514-B6278437F66B}"/>
              </a:ext>
            </a:extLst>
          </p:cNvPr>
          <p:cNvSpPr/>
          <p:nvPr/>
        </p:nvSpPr>
        <p:spPr>
          <a:xfrm>
            <a:off x="4691371" y="1354920"/>
            <a:ext cx="1531620" cy="788670"/>
          </a:xfrm>
          <a:prstGeom prst="rect">
            <a:avLst/>
          </a:prstGeom>
          <a:noFill/>
          <a:ln w="254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9B5EB95-3663-3B4F-A363-A14D5A848ED3}"/>
              </a:ext>
            </a:extLst>
          </p:cNvPr>
          <p:cNvSpPr/>
          <p:nvPr/>
        </p:nvSpPr>
        <p:spPr>
          <a:xfrm>
            <a:off x="6374131" y="1364910"/>
            <a:ext cx="1642110" cy="788670"/>
          </a:xfrm>
          <a:prstGeom prst="rect">
            <a:avLst/>
          </a:prstGeom>
          <a:no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26522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1FDC3-AF9E-3A43-9169-C1572710A225}"/>
              </a:ext>
            </a:extLst>
          </p:cNvPr>
          <p:cNvSpPr>
            <a:spLocks noGrp="1"/>
          </p:cNvSpPr>
          <p:nvPr>
            <p:ph type="title"/>
          </p:nvPr>
        </p:nvSpPr>
        <p:spPr/>
        <p:txBody>
          <a:bodyPr/>
          <a:lstStyle/>
          <a:p>
            <a:r>
              <a:rPr lang="en-US" dirty="0"/>
              <a:t>Types Of Rules</a:t>
            </a:r>
          </a:p>
        </p:txBody>
      </p:sp>
      <p:sp>
        <p:nvSpPr>
          <p:cNvPr id="3" name="Text Placeholder 2">
            <a:extLst>
              <a:ext uri="{FF2B5EF4-FFF2-40B4-BE49-F238E27FC236}">
                <a16:creationId xmlns:a16="http://schemas.microsoft.com/office/drawing/2014/main" id="{C2A39C69-B710-944F-A1C9-53B43CFDCD0C}"/>
              </a:ext>
            </a:extLst>
          </p:cNvPr>
          <p:cNvSpPr>
            <a:spLocks noGrp="1"/>
          </p:cNvSpPr>
          <p:nvPr>
            <p:ph type="body" sz="quarter" idx="14"/>
          </p:nvPr>
        </p:nvSpPr>
        <p:spPr>
          <a:xfrm>
            <a:off x="358776" y="626546"/>
            <a:ext cx="8423275" cy="3314675"/>
          </a:xfrm>
        </p:spPr>
        <p:txBody>
          <a:bodyPr/>
          <a:lstStyle/>
          <a:p>
            <a:pPr marL="342900" indent="-342900">
              <a:buFont typeface="+mj-lt"/>
              <a:buAutoNum type="arabicPeriod"/>
            </a:pPr>
            <a:r>
              <a:rPr lang="en-AU" sz="1600" b="1" dirty="0"/>
              <a:t>Interesting Rules</a:t>
            </a:r>
          </a:p>
          <a:p>
            <a:pPr marL="542925" lvl="1" indent="-285750">
              <a:buFont typeface="Arial" panose="020B0604020202020204" pitchFamily="34" charset="0"/>
              <a:buChar char="•"/>
            </a:pPr>
            <a:r>
              <a:rPr lang="en-AU" sz="1600" dirty="0"/>
              <a:t>contain high‐quality, </a:t>
            </a:r>
            <a:r>
              <a:rPr lang="en-AU" sz="1600" i="1" dirty="0"/>
              <a:t>interesting</a:t>
            </a:r>
            <a:r>
              <a:rPr lang="en-AU" sz="1600" dirty="0"/>
              <a:t>, actionable information</a:t>
            </a:r>
          </a:p>
          <a:p>
            <a:pPr marL="542925" lvl="1" indent="-285750">
              <a:buFont typeface="Arial" panose="020B0604020202020204" pitchFamily="34" charset="0"/>
              <a:buChar char="•"/>
            </a:pPr>
            <a:r>
              <a:rPr lang="en-AU" sz="1600" dirty="0"/>
              <a:t>These are assets that are themselves a product.</a:t>
            </a:r>
          </a:p>
          <a:p>
            <a:pPr marL="342900" indent="-342900">
              <a:buFont typeface="+mj-lt"/>
              <a:buAutoNum type="arabicPeriod"/>
            </a:pPr>
            <a:r>
              <a:rPr lang="en-AU" sz="1600" b="1" dirty="0"/>
              <a:t>Trivial Rules (and redundant rules)</a:t>
            </a:r>
          </a:p>
          <a:p>
            <a:pPr marL="542925" lvl="1" indent="-285750">
              <a:buFont typeface="Arial" panose="020B0604020202020204" pitchFamily="34" charset="0"/>
              <a:buChar char="•"/>
            </a:pPr>
            <a:r>
              <a:rPr lang="en-AU" sz="1600" dirty="0"/>
              <a:t>information already well‐known by those familiar with the domain </a:t>
            </a:r>
          </a:p>
          <a:p>
            <a:pPr marL="342900" indent="-342900">
              <a:buFont typeface="+mj-lt"/>
              <a:buAutoNum type="arabicPeriod"/>
            </a:pPr>
            <a:r>
              <a:rPr lang="en-AU" sz="1600" b="1" dirty="0"/>
              <a:t>Inexplicable Rules</a:t>
            </a:r>
          </a:p>
          <a:p>
            <a:pPr marL="542925" lvl="1" indent="-285750">
              <a:buFont typeface="Arial" panose="020B0604020202020204" pitchFamily="34" charset="0"/>
              <a:buChar char="•"/>
            </a:pPr>
            <a:r>
              <a:rPr lang="en-AU" sz="1600" dirty="0"/>
              <a:t>no explanation and do not suggest action </a:t>
            </a:r>
          </a:p>
          <a:p>
            <a:pPr marL="342900" indent="-342900">
              <a:buFont typeface="+mj-lt"/>
              <a:buAutoNum type="arabicPeriod"/>
            </a:pPr>
            <a:r>
              <a:rPr lang="en-AU" sz="1600" b="1" dirty="0"/>
              <a:t>Generic Vs Specific Rules (Knowledge of a hierarchy/ontology)</a:t>
            </a:r>
          </a:p>
          <a:p>
            <a:pPr marL="542925" lvl="1" indent="-285750">
              <a:buFont typeface="Arial" panose="020B0604020202020204" pitchFamily="34" charset="0"/>
              <a:buChar char="•"/>
            </a:pPr>
            <a:r>
              <a:rPr lang="en-AU" sz="1600" dirty="0"/>
              <a:t>If Baby Product then Beverage</a:t>
            </a:r>
          </a:p>
          <a:p>
            <a:pPr marL="542925" lvl="1" indent="-285750">
              <a:buFont typeface="Arial" panose="020B0604020202020204" pitchFamily="34" charset="0"/>
              <a:buChar char="•"/>
            </a:pPr>
            <a:r>
              <a:rPr lang="en-AU" sz="1600" dirty="0"/>
              <a:t>If Diapers then Beer</a:t>
            </a:r>
          </a:p>
          <a:p>
            <a:pPr marL="542925" lvl="1" indent="-285750">
              <a:buFont typeface="Arial" panose="020B0604020202020204" pitchFamily="34" charset="0"/>
              <a:buChar char="•"/>
            </a:pPr>
            <a:r>
              <a:rPr lang="en-AU" sz="1600" dirty="0"/>
              <a:t>If Pampers Baby-Dry Then Corona Extra</a:t>
            </a:r>
          </a:p>
        </p:txBody>
      </p:sp>
      <p:sp>
        <p:nvSpPr>
          <p:cNvPr id="4" name="TextBox 3">
            <a:extLst>
              <a:ext uri="{FF2B5EF4-FFF2-40B4-BE49-F238E27FC236}">
                <a16:creationId xmlns:a16="http://schemas.microsoft.com/office/drawing/2014/main" id="{4082A141-502A-894C-AC40-9091E1479B4A}"/>
              </a:ext>
            </a:extLst>
          </p:cNvPr>
          <p:cNvSpPr txBox="1"/>
          <p:nvPr/>
        </p:nvSpPr>
        <p:spPr>
          <a:xfrm>
            <a:off x="358776" y="4008355"/>
            <a:ext cx="5230471" cy="369332"/>
          </a:xfrm>
          <a:prstGeom prst="rect">
            <a:avLst/>
          </a:prstGeom>
          <a:noFill/>
        </p:spPr>
        <p:txBody>
          <a:bodyPr wrap="none" rtlCol="0">
            <a:spAutoFit/>
          </a:bodyPr>
          <a:lstStyle/>
          <a:p>
            <a:r>
              <a:rPr lang="en-US" sz="1800" dirty="0">
                <a:solidFill>
                  <a:srgbClr val="FF0000"/>
                </a:solidFill>
              </a:rPr>
              <a:t>How do you measure ‘likelihood’ and ‘interesting’ ? </a:t>
            </a:r>
          </a:p>
        </p:txBody>
      </p:sp>
      <p:sp>
        <p:nvSpPr>
          <p:cNvPr id="5" name="TextBox 4">
            <a:extLst>
              <a:ext uri="{FF2B5EF4-FFF2-40B4-BE49-F238E27FC236}">
                <a16:creationId xmlns:a16="http://schemas.microsoft.com/office/drawing/2014/main" id="{B65D9F3D-B585-E645-9613-D47670D9A2FD}"/>
              </a:ext>
            </a:extLst>
          </p:cNvPr>
          <p:cNvSpPr txBox="1"/>
          <p:nvPr/>
        </p:nvSpPr>
        <p:spPr>
          <a:xfrm>
            <a:off x="366524" y="4408465"/>
            <a:ext cx="8244075" cy="369332"/>
          </a:xfrm>
          <a:prstGeom prst="rect">
            <a:avLst/>
          </a:prstGeom>
          <a:noFill/>
        </p:spPr>
        <p:txBody>
          <a:bodyPr wrap="square" rtlCol="0">
            <a:spAutoFit/>
          </a:bodyPr>
          <a:lstStyle/>
          <a:p>
            <a:r>
              <a:rPr lang="en-US" sz="1800" dirty="0">
                <a:solidFill>
                  <a:srgbClr val="00B050"/>
                </a:solidFill>
              </a:rPr>
              <a:t>Its both Objective and Subjective - Many Methods and Metrics, e.g. Lift, see Appendix</a:t>
            </a:r>
          </a:p>
        </p:txBody>
      </p:sp>
    </p:spTree>
    <p:extLst>
      <p:ext uri="{BB962C8B-B14F-4D97-AF65-F5344CB8AC3E}">
        <p14:creationId xmlns:p14="http://schemas.microsoft.com/office/powerpoint/2010/main" val="288933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EE9BB-E11B-744A-86D6-A1A8BB373CB4}"/>
              </a:ext>
            </a:extLst>
          </p:cNvPr>
          <p:cNvSpPr>
            <a:spLocks noGrp="1"/>
          </p:cNvSpPr>
          <p:nvPr>
            <p:ph type="title"/>
          </p:nvPr>
        </p:nvSpPr>
        <p:spPr/>
        <p:txBody>
          <a:bodyPr/>
          <a:lstStyle/>
          <a:p>
            <a:r>
              <a:rPr lang="en-US" dirty="0"/>
              <a:t>Examples -  well known ‘Interesting’ Associations</a:t>
            </a:r>
          </a:p>
        </p:txBody>
      </p:sp>
      <p:sp>
        <p:nvSpPr>
          <p:cNvPr id="3" name="Text Placeholder 2">
            <a:extLst>
              <a:ext uri="{FF2B5EF4-FFF2-40B4-BE49-F238E27FC236}">
                <a16:creationId xmlns:a16="http://schemas.microsoft.com/office/drawing/2014/main" id="{DF31C212-7C27-3449-A225-2CF6158721D4}"/>
              </a:ext>
            </a:extLst>
          </p:cNvPr>
          <p:cNvSpPr>
            <a:spLocks noGrp="1"/>
          </p:cNvSpPr>
          <p:nvPr>
            <p:ph type="body" sz="quarter" idx="14"/>
          </p:nvPr>
        </p:nvSpPr>
        <p:spPr>
          <a:xfrm>
            <a:off x="358776" y="625625"/>
            <a:ext cx="8288423" cy="3463975"/>
          </a:xfrm>
        </p:spPr>
        <p:txBody>
          <a:bodyPr/>
          <a:lstStyle/>
          <a:p>
            <a:pPr marL="342900" indent="-342900">
              <a:buFont typeface="+mj-lt"/>
              <a:buAutoNum type="arabicPeriod"/>
            </a:pPr>
            <a:r>
              <a:rPr lang="en-AU" sz="1600" dirty="0"/>
              <a:t>Wal‐Mart customers who purchase Barbie dolls have a 60% likelihood of also purchasing one of three types of candy bars [</a:t>
            </a:r>
            <a:r>
              <a:rPr lang="en-AU" sz="1600" i="1" dirty="0"/>
              <a:t>Forbes</a:t>
            </a:r>
            <a:r>
              <a:rPr lang="en-AU" sz="1600" dirty="0"/>
              <a:t>, Sept 8, 1997]. They sell a barbie doll every 20 seconds.</a:t>
            </a:r>
          </a:p>
          <a:p>
            <a:pPr marL="342900" indent="-342900">
              <a:buFont typeface="+mj-lt"/>
              <a:buAutoNum type="arabicPeriod"/>
            </a:pPr>
            <a:r>
              <a:rPr lang="en-AU" sz="1600" dirty="0"/>
              <a:t>Customers who purchase maintenance agreements are very likely to purchase large appliances (</a:t>
            </a:r>
            <a:r>
              <a:rPr lang="en-AU" sz="1600" dirty="0" err="1"/>
              <a:t>Linoff</a:t>
            </a:r>
            <a:r>
              <a:rPr lang="en-AU" sz="1600" dirty="0"/>
              <a:t> and Berry experience) </a:t>
            </a:r>
          </a:p>
          <a:p>
            <a:pPr marL="342900" indent="-342900">
              <a:buFont typeface="+mj-lt"/>
              <a:buAutoNum type="arabicPeriod"/>
            </a:pPr>
            <a:r>
              <a:rPr lang="en-AU" sz="1600" dirty="0"/>
              <a:t>When a new hardware store opens, one of the most commonly sold items is toilet bowl cleaners (</a:t>
            </a:r>
            <a:r>
              <a:rPr lang="en-AU" sz="1600" dirty="0" err="1"/>
              <a:t>Linoff</a:t>
            </a:r>
            <a:r>
              <a:rPr lang="en-AU" sz="1600" dirty="0"/>
              <a:t> and Berry experience) </a:t>
            </a:r>
          </a:p>
          <a:p>
            <a:endParaRPr lang="en-US" sz="1600" dirty="0"/>
          </a:p>
        </p:txBody>
      </p:sp>
      <p:pic>
        <p:nvPicPr>
          <p:cNvPr id="8196" name="Picture 4">
            <a:extLst>
              <a:ext uri="{FF2B5EF4-FFF2-40B4-BE49-F238E27FC236}">
                <a16:creationId xmlns:a16="http://schemas.microsoft.com/office/drawing/2014/main" id="{0C3B9322-DA19-CB47-9036-A11E50733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8707" y="2549927"/>
            <a:ext cx="3496898" cy="207297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F0C90C4-7665-074D-8BB6-3A0470A04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77" y="2606240"/>
            <a:ext cx="3521835" cy="1960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895677"/>
      </p:ext>
    </p:extLst>
  </p:cSld>
  <p:clrMapOvr>
    <a:masterClrMapping/>
  </p:clrMapOvr>
</p:sld>
</file>

<file path=ppt/theme/theme1.xml><?xml version="1.0" encoding="utf-8"?>
<a:theme xmlns:a="http://schemas.openxmlformats.org/drawingml/2006/main" name="Powerpoint_Standard_4-3">
  <a:themeElements>
    <a:clrScheme name="nbn">
      <a:dk1>
        <a:srgbClr val="000000"/>
      </a:dk1>
      <a:lt1>
        <a:srgbClr val="FFFFFF"/>
      </a:lt1>
      <a:dk2>
        <a:srgbClr val="009FE3"/>
      </a:dk2>
      <a:lt2>
        <a:srgbClr val="192268"/>
      </a:lt2>
      <a:accent1>
        <a:srgbClr val="009FE3"/>
      </a:accent1>
      <a:accent2>
        <a:srgbClr val="A2C617"/>
      </a:accent2>
      <a:accent3>
        <a:srgbClr val="FECA33"/>
      </a:accent3>
      <a:accent4>
        <a:srgbClr val="777877"/>
      </a:accent4>
      <a:accent5>
        <a:srgbClr val="002856"/>
      </a:accent5>
      <a:accent6>
        <a:srgbClr val="FFFFFF"/>
      </a:accent6>
      <a:hlink>
        <a:srgbClr val="000000"/>
      </a:hlink>
      <a:folHlink>
        <a:srgbClr val="777877"/>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Standard 4-3</Template>
  <TotalTime>84789</TotalTime>
  <Words>5631</Words>
  <Application>Microsoft Macintosh PowerPoint</Application>
  <PresentationFormat>On-screen Show (16:9)</PresentationFormat>
  <Paragraphs>778</Paragraphs>
  <Slides>54</Slides>
  <Notes>33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Arial</vt:lpstr>
      <vt:lpstr>Arial Rounded MT Bold</vt:lpstr>
      <vt:lpstr>Calibri</vt:lpstr>
      <vt:lpstr>CMR10</vt:lpstr>
      <vt:lpstr>Courier New</vt:lpstr>
      <vt:lpstr>Helvetica</vt:lpstr>
      <vt:lpstr>Helvetica Neue</vt:lpstr>
      <vt:lpstr>Inter</vt:lpstr>
      <vt:lpstr>MSReferenceSansSerif</vt:lpstr>
      <vt:lpstr>Source Code Pro for Powerline</vt:lpstr>
      <vt:lpstr>Times New Roman</vt:lpstr>
      <vt:lpstr>Verdana</vt:lpstr>
      <vt:lpstr>Wingdings</vt:lpstr>
      <vt:lpstr>Powerpoint_Standard_4-3</vt:lpstr>
      <vt:lpstr>PowerPoint Presentation</vt:lpstr>
      <vt:lpstr>Agenda</vt:lpstr>
      <vt:lpstr>Association Rules</vt:lpstr>
      <vt:lpstr>History (Folklore)</vt:lpstr>
      <vt:lpstr>Many types of Product Recommenders </vt:lpstr>
      <vt:lpstr>Many types of Product Recommenders </vt:lpstr>
      <vt:lpstr>Association Rules</vt:lpstr>
      <vt:lpstr>Types Of Rules</vt:lpstr>
      <vt:lpstr>Examples -  well known ‘Interesting’ Associations</vt:lpstr>
      <vt:lpstr>Simple Example</vt:lpstr>
      <vt:lpstr>Simple Example – From Transactions to Rules</vt:lpstr>
      <vt:lpstr>Tricky Example</vt:lpstr>
      <vt:lpstr>Example – Lets look at Confidence as a Metric</vt:lpstr>
      <vt:lpstr>Now Let’s Look at the Other Data and Information</vt:lpstr>
      <vt:lpstr>Now Let’s Look at the Other Data and Information</vt:lpstr>
      <vt:lpstr>Quality Recommendations</vt:lpstr>
      <vt:lpstr>Humans just can’t understand Probability</vt:lpstr>
      <vt:lpstr>Combinatorial Explosion</vt:lpstr>
      <vt:lpstr>More complex rules are more interesting</vt:lpstr>
      <vt:lpstr>Set Enumeration: Generate and Test </vt:lpstr>
      <vt:lpstr>Complexity rises fast.</vt:lpstr>
      <vt:lpstr>Solutions</vt:lpstr>
      <vt:lpstr>Solution  Approaches</vt:lpstr>
      <vt:lpstr>Process</vt:lpstr>
      <vt:lpstr>Apriori – solved the Combinatorial Explosion Issue</vt:lpstr>
      <vt:lpstr>Set Enumeration </vt:lpstr>
      <vt:lpstr>FP Growth ( Frequent Pattern Growth) – First Scan  </vt:lpstr>
      <vt:lpstr>FP Growth the Second scan, then Grows an FP -Tree</vt:lpstr>
      <vt:lpstr>Setting Min Support is Critical – but not easy to do</vt:lpstr>
      <vt:lpstr>Differential Min Support</vt:lpstr>
      <vt:lpstr>Performance Evaluation of Apriori and FP-Growth Algorithms</vt:lpstr>
      <vt:lpstr>Weka and Spark Examples</vt:lpstr>
      <vt:lpstr>Course Data File Example</vt:lpstr>
      <vt:lpstr>Apriori: The Resulting Rules and their Metrics</vt:lpstr>
      <vt:lpstr>FPGrowth: The Resulting Rules and their Metrics</vt:lpstr>
      <vt:lpstr>Back to Parts Example – Applying FPGrowth</vt:lpstr>
      <vt:lpstr>Exploration Tools</vt:lpstr>
      <vt:lpstr>Basic ‘Association’ Questions that can be Explored with R</vt:lpstr>
      <vt:lpstr>Actions from Products that are frequently bought together</vt:lpstr>
      <vt:lpstr>Using R to Visually Explore Rules by order, support and confidence</vt:lpstr>
      <vt:lpstr>Using R to Explore Rule Item relationships, support and lift</vt:lpstr>
      <vt:lpstr>Summary</vt:lpstr>
      <vt:lpstr>Follow on Issues</vt:lpstr>
      <vt:lpstr>Follow on Issues</vt:lpstr>
      <vt:lpstr>Product Recommendations as a Product </vt:lpstr>
      <vt:lpstr>The End  ”The aim of statistics is so you don't make a fool of yourself with data “</vt:lpstr>
      <vt:lpstr>Who am I – to talk about this</vt:lpstr>
      <vt:lpstr>Data Science</vt:lpstr>
      <vt:lpstr>Removing Redundant Rules</vt:lpstr>
      <vt:lpstr>Metrics</vt:lpstr>
      <vt:lpstr>Many Metrics, Interestingness</vt:lpstr>
      <vt:lpstr>Formulas</vt:lpstr>
      <vt:lpstr>Support, Confidence</vt:lpstr>
      <vt:lpstr>Lift, Confidence and Leverage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 Horn</dc:creator>
  <cp:keywords/>
  <dc:description/>
  <cp:lastModifiedBy>Kim Horn</cp:lastModifiedBy>
  <cp:revision>825</cp:revision>
  <cp:lastPrinted>2021-04-29T23:25:45Z</cp:lastPrinted>
  <dcterms:created xsi:type="dcterms:W3CDTF">2016-06-10T04:44:57Z</dcterms:created>
  <dcterms:modified xsi:type="dcterms:W3CDTF">2025-03-19T03:49:08Z</dcterms:modified>
  <cp:category/>
</cp:coreProperties>
</file>